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6"/>
  </p:notesMasterIdLst>
  <p:sldIdLst>
    <p:sldId id="272" r:id="rId2"/>
    <p:sldId id="274" r:id="rId3"/>
    <p:sldId id="278" r:id="rId4"/>
    <p:sldId id="261" r:id="rId5"/>
    <p:sldId id="286" r:id="rId6"/>
    <p:sldId id="283" r:id="rId7"/>
    <p:sldId id="289" r:id="rId8"/>
    <p:sldId id="279" r:id="rId9"/>
    <p:sldId id="288" r:id="rId10"/>
    <p:sldId id="284" r:id="rId11"/>
    <p:sldId id="280" r:id="rId12"/>
    <p:sldId id="287" r:id="rId13"/>
    <p:sldId id="291" r:id="rId14"/>
    <p:sldId id="294" r:id="rId15"/>
    <p:sldId id="296" r:id="rId16"/>
    <p:sldId id="295" r:id="rId17"/>
    <p:sldId id="281" r:id="rId18"/>
    <p:sldId id="282" r:id="rId19"/>
    <p:sldId id="292" r:id="rId20"/>
    <p:sldId id="302" r:id="rId21"/>
    <p:sldId id="293" r:id="rId22"/>
    <p:sldId id="290" r:id="rId23"/>
    <p:sldId id="275" r:id="rId24"/>
    <p:sldId id="297" r:id="rId25"/>
    <p:sldId id="305" r:id="rId26"/>
    <p:sldId id="299" r:id="rId27"/>
    <p:sldId id="298" r:id="rId28"/>
    <p:sldId id="303" r:id="rId29"/>
    <p:sldId id="304" r:id="rId30"/>
    <p:sldId id="300" r:id="rId31"/>
    <p:sldId id="276" r:id="rId32"/>
    <p:sldId id="277" r:id="rId33"/>
    <p:sldId id="301" r:id="rId34"/>
    <p:sldId id="271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8"/>
    <p:restoredTop sz="86391"/>
  </p:normalViewPr>
  <p:slideViewPr>
    <p:cSldViewPr snapToGrid="0" snapToObjects="1" showGuides="1">
      <p:cViewPr varScale="1">
        <p:scale>
          <a:sx n="124" d="100"/>
          <a:sy n="124" d="100"/>
        </p:scale>
        <p:origin x="608" y="168"/>
      </p:cViewPr>
      <p:guideLst>
        <p:guide orient="horz" pos="209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DF3B80-FCCD-AE4A-ACFB-F680F1DD629A}" type="datetimeFigureOut">
              <a:rPr lang="en-GB" smtClean="0"/>
              <a:t>21/09/2024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69AA12-2216-854B-A4A7-E4C75318EF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738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0659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8830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070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8493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2764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0361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9264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7110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0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9867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319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0646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1397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4402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1415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92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791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8655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1818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1285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3986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0176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6434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2103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0796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0622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3864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106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2998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082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7048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881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7427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9AA12-2216-854B-A4A7-E4C75318EF0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960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A0D1-2CAD-2346-9622-522C36316648}" type="datetime1">
              <a:rPr lang="de-DE" smtClean="0"/>
              <a:t>21.09.24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477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63AD0-32AC-F04D-BE20-2AD2AB6AB08F}" type="datetime1">
              <a:rPr lang="de-DE" smtClean="0"/>
              <a:t>21.09.24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911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A6013-F725-2E47-932C-852BBADEDB11}" type="datetime1">
              <a:rPr lang="de-DE" smtClean="0"/>
              <a:t>21.09.24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116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6F823-350D-104E-A3D9-66A739284197}" type="datetime1">
              <a:rPr lang="de-DE" smtClean="0"/>
              <a:t>21.09.24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81879"/>
            <a:ext cx="2133600" cy="365125"/>
          </a:xfrm>
        </p:spPr>
        <p:txBody>
          <a:bodyPr/>
          <a:lstStyle/>
          <a:p>
            <a:fld id="{839D33BA-F489-7A46-B332-677FDE35A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581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CF6C-D9B2-C04F-8688-17C9EE94BAA9}" type="datetime1">
              <a:rPr lang="de-DE" smtClean="0"/>
              <a:t>21.09.24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91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B5DC5-5F76-054A-9CD8-4ED51FFD91DB}" type="datetime1">
              <a:rPr lang="de-DE" smtClean="0"/>
              <a:t>21.09.24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651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E318C-4590-274A-AD21-45B2174F748B}" type="datetime1">
              <a:rPr lang="de-DE" smtClean="0"/>
              <a:t>21.09.24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91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11992-0679-E74E-B1FE-E9D7B85085CD}" type="datetime1">
              <a:rPr lang="de-DE" smtClean="0"/>
              <a:t>21.09.24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195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99D4-9420-5F43-B3E0-9C63321FDB61}" type="datetime1">
              <a:rPr lang="de-DE" smtClean="0"/>
              <a:t>21.09.24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013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C2379-516A-5046-A986-B7FB3BCB60B8}" type="datetime1">
              <a:rPr lang="de-DE" smtClean="0"/>
              <a:t>21.09.24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897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267C-E81D-5647-A8E1-CEC8F46A200F}" type="datetime1">
              <a:rPr lang="de-DE" smtClean="0"/>
              <a:t>21.09.24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329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FEF6A-F2D4-A64F-B85D-30FBA4F7B062}" type="datetime1">
              <a:rPr lang="de-DE" smtClean="0"/>
              <a:t>21.09.24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D33BA-F489-7A46-B332-677FDE35A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805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60.jpeg"/><Relationship Id="rId18" Type="http://schemas.openxmlformats.org/officeDocument/2006/relationships/image" Target="../media/image6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sv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71.jpeg"/><Relationship Id="rId7" Type="http://schemas.microsoft.com/office/2007/relationships/hdphoto" Target="../media/hdphoto5.wd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png"/><Relationship Id="rId5" Type="http://schemas.microsoft.com/office/2007/relationships/hdphoto" Target="../media/hdphoto4.wdp"/><Relationship Id="rId4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5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76.png"/><Relationship Id="rId4" Type="http://schemas.microsoft.com/office/2007/relationships/hdphoto" Target="../media/hdphoto6.wdp"/><Relationship Id="rId9" Type="http://schemas.openxmlformats.org/officeDocument/2006/relationships/image" Target="../media/image7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E04C8-117A-C105-2C36-B39F2C273B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34781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2060"/>
                </a:solidFill>
              </a:rPr>
              <a:t>D-Day and the Battle of Normandy 80 Years On – A Brief 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CD226D-EDE7-8236-31D0-7FFA6AE87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3943" y="4817835"/>
            <a:ext cx="6276109" cy="1137062"/>
          </a:xfrm>
        </p:spPr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Mungo Melvin</a:t>
            </a:r>
            <a:br>
              <a:rPr lang="en-GB" dirty="0">
                <a:solidFill>
                  <a:srgbClr val="C00000"/>
                </a:solidFill>
              </a:rPr>
            </a:br>
            <a:r>
              <a:rPr lang="en-GB" dirty="0">
                <a:solidFill>
                  <a:srgbClr val="C00000"/>
                </a:solidFill>
              </a:rPr>
              <a:t>Thursday, 26 September 2024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60531C-A201-B10B-DD41-3109763C49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0024" y="1488851"/>
            <a:ext cx="1623951" cy="16336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EE0A52-549B-AB23-246F-03F529B69CEA}"/>
              </a:ext>
            </a:extLst>
          </p:cNvPr>
          <p:cNvSpPr txBox="1"/>
          <p:nvPr/>
        </p:nvSpPr>
        <p:spPr>
          <a:xfrm>
            <a:off x="1033426" y="736297"/>
            <a:ext cx="7077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C00000"/>
                </a:solidFill>
              </a:rPr>
              <a:t>Royal Engineers Historical Society Battlefield Tour 2024</a:t>
            </a:r>
          </a:p>
        </p:txBody>
      </p:sp>
    </p:spTree>
    <p:extLst>
      <p:ext uri="{BB962C8B-B14F-4D97-AF65-F5344CB8AC3E}">
        <p14:creationId xmlns:p14="http://schemas.microsoft.com/office/powerpoint/2010/main" val="1969464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9006E-FFB3-8D12-BBA9-E05396E70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Allied Reconnaissance by Air and Sea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5DB749-4DB3-8339-C4B4-8FFE8770A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10</a:t>
            </a:fld>
            <a:endParaRPr lang="en-GB"/>
          </a:p>
        </p:txBody>
      </p:sp>
      <p:pic>
        <p:nvPicPr>
          <p:cNvPr id="1026" name="Picture 2" descr="Large-scale photograph looking directly down on the Omaha Beach coastline.">
            <a:extLst>
              <a:ext uri="{FF2B5EF4-FFF2-40B4-BE49-F238E27FC236}">
                <a16:creationId xmlns:a16="http://schemas.microsoft.com/office/drawing/2014/main" id="{C9CF5871-80B8-42C0-4336-3B537470B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00" y="1143000"/>
            <a:ext cx="8640000" cy="257849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rone view of a strip of sandy beach, stretching into the distance, with waves breaking on it.">
            <a:extLst>
              <a:ext uri="{FF2B5EF4-FFF2-40B4-BE49-F238E27FC236}">
                <a16:creationId xmlns:a16="http://schemas.microsoft.com/office/drawing/2014/main" id="{21D80A73-E4D3-C6B9-77C8-A00FCEDC9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00" y="3819821"/>
            <a:ext cx="4212109" cy="280661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ostcard used by D-Day planners">
            <a:extLst>
              <a:ext uri="{FF2B5EF4-FFF2-40B4-BE49-F238E27FC236}">
                <a16:creationId xmlns:a16="http://schemas.microsoft.com/office/drawing/2014/main" id="{8F293D30-2FD3-7ACA-5A6F-8E2D461B6E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2000" y="3819821"/>
            <a:ext cx="4320000" cy="280661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11F8AE7-69CF-98C1-32DE-1513A3B3D3D7}"/>
              </a:ext>
            </a:extLst>
          </p:cNvPr>
          <p:cNvGrpSpPr/>
          <p:nvPr/>
        </p:nvGrpSpPr>
        <p:grpSpPr>
          <a:xfrm>
            <a:off x="4977872" y="1122807"/>
            <a:ext cx="3952640" cy="5503624"/>
            <a:chOff x="4977872" y="1122807"/>
            <a:chExt cx="3952640" cy="5503624"/>
          </a:xfrm>
        </p:grpSpPr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A1B9CDC0-5B7F-ACE5-C2DA-87D67BC93F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7872" y="1143000"/>
              <a:ext cx="3952640" cy="5483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CDB4D98F-D78F-24BE-3831-75C39543FF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77576" y="5326472"/>
              <a:ext cx="1152936" cy="128186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undefined">
              <a:extLst>
                <a:ext uri="{FF2B5EF4-FFF2-40B4-BE49-F238E27FC236}">
                  <a16:creationId xmlns:a16="http://schemas.microsoft.com/office/drawing/2014/main" id="{DF8AE1D0-A558-A18D-F2DE-801EDE4D4E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3467" y="1633426"/>
              <a:ext cx="1891708" cy="130514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0B2B26C-6341-4670-C0F8-CBE8404C9251}"/>
                </a:ext>
              </a:extLst>
            </p:cNvPr>
            <p:cNvSpPr txBox="1"/>
            <p:nvPr/>
          </p:nvSpPr>
          <p:spPr>
            <a:xfrm>
              <a:off x="4988023" y="1122807"/>
              <a:ext cx="1057679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COPP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EF86B71-A834-595F-CC4F-E98F290C9464}"/>
                </a:ext>
              </a:extLst>
            </p:cNvPr>
            <p:cNvSpPr txBox="1"/>
            <p:nvPr/>
          </p:nvSpPr>
          <p:spPr>
            <a:xfrm>
              <a:off x="4977872" y="5975930"/>
              <a:ext cx="247455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dirty="0"/>
                <a:t>Operation </a:t>
              </a:r>
              <a:r>
                <a:rPr lang="en-GB" i="1" dirty="0"/>
                <a:t>Postage Able,</a:t>
              </a:r>
            </a:p>
            <a:p>
              <a:r>
                <a:rPr lang="en-GB" dirty="0"/>
                <a:t>17-21 January 1944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699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683E4-BFA4-9470-FEBE-18B306F03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Initial Planning, 1943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7FBEB1-C932-04D1-D12C-2FF7C2182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11</a:t>
            </a:fld>
            <a:endParaRPr lang="en-GB"/>
          </a:p>
        </p:txBody>
      </p:sp>
      <p:pic>
        <p:nvPicPr>
          <p:cNvPr id="2050" name="Picture 2" descr="Image, Shoulder Sleeve Insignia, Supreme Headquarters Allied Expeditionary Force">
            <a:extLst>
              <a:ext uri="{FF2B5EF4-FFF2-40B4-BE49-F238E27FC236}">
                <a16:creationId xmlns:a16="http://schemas.microsoft.com/office/drawing/2014/main" id="{820BF00A-54EF-F283-CB4D-EB3012723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642" y="164665"/>
            <a:ext cx="104786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B7F5E6-778A-0225-6EB2-C2F262DAB15C}"/>
              </a:ext>
            </a:extLst>
          </p:cNvPr>
          <p:cNvSpPr txBox="1"/>
          <p:nvPr/>
        </p:nvSpPr>
        <p:spPr>
          <a:xfrm>
            <a:off x="131975" y="5241732"/>
            <a:ext cx="340028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Lt Gen Sir Frederick Morgan, </a:t>
            </a:r>
            <a:br>
              <a:rPr lang="en-GB" dirty="0"/>
            </a:br>
            <a:r>
              <a:rPr lang="en-GB" dirty="0"/>
              <a:t>Chief of Staff to Supreme Allied Commander (COSSAC)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0D8935-2975-BB74-05CA-90FAE2CBB9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75" y="2627121"/>
            <a:ext cx="3400282" cy="26146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7F0577-73FD-5302-3B4A-2D144443D71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0107" y="1143292"/>
            <a:ext cx="5420199" cy="50217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13606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6E369-7692-0272-EAFC-59501A2AA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Allied High Command, 1944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6317ED-A9F3-A574-5A80-274BE3CE0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12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EEDD1C-8032-43E1-A781-4A4ECEE8A4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8927" y="1118932"/>
            <a:ext cx="7772400" cy="538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37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9224C-E18C-A134-C110-61C8F9C2C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Final Plan, 1944 (1)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B45DBD-8179-7EE9-BA04-CE9F14179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13</a:t>
            </a:fld>
            <a:endParaRPr lang="en-GB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3B20EA6-D524-FDD1-F31B-E4A9B1B09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00" y="1143000"/>
            <a:ext cx="8640000" cy="537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Field Marshal Bernard Montgomery : Juno Beach Centre">
            <a:extLst>
              <a:ext uri="{FF2B5EF4-FFF2-40B4-BE49-F238E27FC236}">
                <a16:creationId xmlns:a16="http://schemas.microsoft.com/office/drawing/2014/main" id="{309F777D-BF42-59C8-4034-DA9BF7005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0097" y="1190135"/>
            <a:ext cx="1610411" cy="168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526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3B1AA-293B-D4D4-BE22-9A8C7B23E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Deception – Operation </a:t>
            </a:r>
            <a:r>
              <a:rPr lang="en-GB" i="1" dirty="0"/>
              <a:t>Fortitude South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70E708-7015-725E-D592-20028919D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14</a:t>
            </a:fld>
            <a:endParaRPr lang="en-GB"/>
          </a:p>
        </p:txBody>
      </p:sp>
      <p:pic>
        <p:nvPicPr>
          <p:cNvPr id="8196" name="Picture 4" descr="D-Day Deception: Operation Fortitude South | English Heritage">
            <a:extLst>
              <a:ext uri="{FF2B5EF4-FFF2-40B4-BE49-F238E27FC236}">
                <a16:creationId xmlns:a16="http://schemas.microsoft.com/office/drawing/2014/main" id="{16E896DF-1A02-EDFE-5845-24116A0A66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7507" y="1154877"/>
            <a:ext cx="2245455" cy="383276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Remembering D-Day: 10 Important Facts to Know | Origins">
            <a:extLst>
              <a:ext uri="{FF2B5EF4-FFF2-40B4-BE49-F238E27FC236}">
                <a16:creationId xmlns:a16="http://schemas.microsoft.com/office/drawing/2014/main" id="{7CC1C51B-67EE-8810-4A4F-B41374D10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6834" y="1154876"/>
            <a:ext cx="6289659" cy="383276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5696027-71C1-0C9A-29F9-A64EA13D7A3B}"/>
              </a:ext>
            </a:extLst>
          </p:cNvPr>
          <p:cNvGrpSpPr/>
          <p:nvPr/>
        </p:nvGrpSpPr>
        <p:grpSpPr>
          <a:xfrm>
            <a:off x="4115961" y="1154876"/>
            <a:ext cx="2043542" cy="1356589"/>
            <a:chOff x="4115961" y="1154876"/>
            <a:chExt cx="2043542" cy="1356589"/>
          </a:xfrm>
        </p:grpSpPr>
        <p:pic>
          <p:nvPicPr>
            <p:cNvPr id="8200" name="Picture 8">
              <a:extLst>
                <a:ext uri="{FF2B5EF4-FFF2-40B4-BE49-F238E27FC236}">
                  <a16:creationId xmlns:a16="http://schemas.microsoft.com/office/drawing/2014/main" id="{59C71D75-54AE-6E19-DBC5-62971366D9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8561" y="1192818"/>
              <a:ext cx="794987" cy="7588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02" name="Picture 10" descr="George S. Patton - Simple English Wikipedia, the free encyclopedia">
              <a:extLst>
                <a:ext uri="{FF2B5EF4-FFF2-40B4-BE49-F238E27FC236}">
                  <a16:creationId xmlns:a16="http://schemas.microsoft.com/office/drawing/2014/main" id="{C0FE8879-835E-5D80-A143-575BFBA7EC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5961" y="1154876"/>
              <a:ext cx="1153414" cy="1356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75BD28D-4E9D-F497-01A7-4366992AD291}"/>
                </a:ext>
              </a:extLst>
            </p:cNvPr>
            <p:cNvSpPr txBox="1"/>
            <p:nvPr/>
          </p:nvSpPr>
          <p:spPr>
            <a:xfrm>
              <a:off x="5316355" y="1965863"/>
              <a:ext cx="84314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dirty="0"/>
                <a:t>FUSAG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736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01A70-3AC3-2A59-E6E2-1568FBC87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Logistics – Mulberry Harbours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198102-B450-600B-0ADF-45C3DF63F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15</a:t>
            </a:fld>
            <a:endParaRPr lang="en-GB"/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6FD53841-A831-C273-D6EC-1551DD1773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0897" y="1111045"/>
            <a:ext cx="3584219" cy="262779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defined">
            <a:extLst>
              <a:ext uri="{FF2B5EF4-FFF2-40B4-BE49-F238E27FC236}">
                <a16:creationId xmlns:a16="http://schemas.microsoft.com/office/drawing/2014/main" id="{DE25C81C-79D1-D4CA-1C40-279CC86A83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18886" y="1111045"/>
            <a:ext cx="3492000" cy="259584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ndefined">
            <a:extLst>
              <a:ext uri="{FF2B5EF4-FFF2-40B4-BE49-F238E27FC236}">
                <a16:creationId xmlns:a16="http://schemas.microsoft.com/office/drawing/2014/main" id="{C031B130-ED6A-81A2-886D-23A61B1F3B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0897" y="3928774"/>
            <a:ext cx="3584219" cy="262779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undefined">
            <a:extLst>
              <a:ext uri="{FF2B5EF4-FFF2-40B4-BE49-F238E27FC236}">
                <a16:creationId xmlns:a16="http://schemas.microsoft.com/office/drawing/2014/main" id="{8BCA423F-3AA3-247F-23BE-7E3A81C67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18886" y="3928773"/>
            <a:ext cx="3492000" cy="262779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314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32348-0253-0C00-FB60-B665E56D3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Final Plan, 1944 (2)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E1565D-2CA9-D6D1-BDDC-F1C8DE01C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16</a:t>
            </a:fld>
            <a:endParaRPr lang="en-GB"/>
          </a:p>
        </p:txBody>
      </p:sp>
      <p:pic>
        <p:nvPicPr>
          <p:cNvPr id="9220" name="Picture 4" descr="Remembering D-Day – Heathfield Community College">
            <a:extLst>
              <a:ext uri="{FF2B5EF4-FFF2-40B4-BE49-F238E27FC236}">
                <a16:creationId xmlns:a16="http://schemas.microsoft.com/office/drawing/2014/main" id="{07D3F854-1A0A-296A-F54A-0A7CB84473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2000" y="1143000"/>
            <a:ext cx="7920000" cy="562039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608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0C808-34C3-383C-0DB2-DF25EE891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Naval and Air Forces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6A970B-1E01-9F71-DD6F-AB2C876C1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17</a:t>
            </a:fld>
            <a:endParaRPr lang="en-GB"/>
          </a:p>
        </p:txBody>
      </p:sp>
      <p:pic>
        <p:nvPicPr>
          <p:cNvPr id="7170" name="Picture 2" descr="undefined">
            <a:extLst>
              <a:ext uri="{FF2B5EF4-FFF2-40B4-BE49-F238E27FC236}">
                <a16:creationId xmlns:a16="http://schemas.microsoft.com/office/drawing/2014/main" id="{3F592227-634F-E9C8-45CF-071A24B96D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6886" y="1127720"/>
            <a:ext cx="3620707" cy="270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DC55B57A-C9C4-E093-CAC9-5ED6EFC19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6886" y="3889025"/>
            <a:ext cx="3620707" cy="270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0142385-F257-D774-11AF-41492F47B3CA}"/>
              </a:ext>
            </a:extLst>
          </p:cNvPr>
          <p:cNvGrpSpPr/>
          <p:nvPr/>
        </p:nvGrpSpPr>
        <p:grpSpPr>
          <a:xfrm>
            <a:off x="4842235" y="1127720"/>
            <a:ext cx="3844565" cy="5461305"/>
            <a:chOff x="4842235" y="1127720"/>
            <a:chExt cx="3844565" cy="5461305"/>
          </a:xfrm>
        </p:grpSpPr>
        <p:pic>
          <p:nvPicPr>
            <p:cNvPr id="7174" name="Picture 6" descr="D-Day | Royal Air Force">
              <a:extLst>
                <a:ext uri="{FF2B5EF4-FFF2-40B4-BE49-F238E27FC236}">
                  <a16:creationId xmlns:a16="http://schemas.microsoft.com/office/drawing/2014/main" id="{A2494CBA-8A80-6157-7A2A-19C49329633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842235" y="3889025"/>
              <a:ext cx="3841423" cy="2700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6" name="Picture 8" descr="D-Day 70 – Pt.23 – Operation OVERLORD: Norwegian Wings Over Normandy, 6  June 1944 | GAR - We've got aviation covered">
              <a:extLst>
                <a:ext uri="{FF2B5EF4-FFF2-40B4-BE49-F238E27FC236}">
                  <a16:creationId xmlns:a16="http://schemas.microsoft.com/office/drawing/2014/main" id="{EE75B840-3ABD-53E5-4F4A-AEE7B4C322C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845377" y="1127720"/>
              <a:ext cx="3841423" cy="2700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2196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1741D-B90E-D8F6-5E3F-CEE23D60C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Multinational Force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9FB8D6-6D0F-79E9-62E1-DC3461669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18</a:t>
            </a:fld>
            <a:endParaRPr lang="en-GB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E796BAE-59BA-690A-9A87-67249FDF7452}"/>
              </a:ext>
            </a:extLst>
          </p:cNvPr>
          <p:cNvGrpSpPr/>
          <p:nvPr/>
        </p:nvGrpSpPr>
        <p:grpSpPr>
          <a:xfrm>
            <a:off x="373434" y="3042365"/>
            <a:ext cx="8478612" cy="1400146"/>
            <a:chOff x="373434" y="3042365"/>
            <a:chExt cx="8478612" cy="1400146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A643D76-BEEA-505A-AE8B-2F9CE01FFF90}"/>
                </a:ext>
              </a:extLst>
            </p:cNvPr>
            <p:cNvGrpSpPr/>
            <p:nvPr/>
          </p:nvGrpSpPr>
          <p:grpSpPr>
            <a:xfrm>
              <a:off x="373434" y="3055428"/>
              <a:ext cx="1262752" cy="1374021"/>
              <a:chOff x="238660" y="2918253"/>
              <a:chExt cx="1262752" cy="1374021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FD52681-4BFB-BB42-1A17-D20428CD63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3619" y="2918253"/>
                <a:ext cx="1080000" cy="1080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1CAFF65-B70C-7DA1-3807-7B220C59AA4D}"/>
                  </a:ext>
                </a:extLst>
              </p:cNvPr>
              <p:cNvSpPr txBox="1"/>
              <p:nvPr/>
            </p:nvSpPr>
            <p:spPr>
              <a:xfrm>
                <a:off x="238660" y="3984497"/>
                <a:ext cx="1262752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4th US Inf Div</a:t>
                </a: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736360CC-079B-8CD6-01D5-6BFC3697C03F}"/>
                </a:ext>
              </a:extLst>
            </p:cNvPr>
            <p:cNvGrpSpPr/>
            <p:nvPr/>
          </p:nvGrpSpPr>
          <p:grpSpPr>
            <a:xfrm>
              <a:off x="2008599" y="3042365"/>
              <a:ext cx="1839822" cy="1400146"/>
              <a:chOff x="1873825" y="2900253"/>
              <a:chExt cx="1839822" cy="1400146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191C7DB5-C0AE-F14D-C904-EAF241AF0ECC}"/>
                  </a:ext>
                </a:extLst>
              </p:cNvPr>
              <p:cNvGrpSpPr/>
              <p:nvPr/>
            </p:nvGrpSpPr>
            <p:grpSpPr>
              <a:xfrm>
                <a:off x="1889647" y="2900253"/>
                <a:ext cx="1824000" cy="1116000"/>
                <a:chOff x="1817981" y="3945954"/>
                <a:chExt cx="1824000" cy="1116000"/>
              </a:xfrm>
            </p:grpSpPr>
            <p:pic>
              <p:nvPicPr>
                <p:cNvPr id="7" name="Graphic 6">
                  <a:extLst>
                    <a:ext uri="{FF2B5EF4-FFF2-40B4-BE49-F238E27FC236}">
                      <a16:creationId xmlns:a16="http://schemas.microsoft.com/office/drawing/2014/main" id="{09323BEF-873A-C225-00CA-5ECB23653E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97981" y="3945954"/>
                  <a:ext cx="744000" cy="1116000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96A590CE-16B1-36C1-9595-3A81FD9A6B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7981" y="3945954"/>
                  <a:ext cx="1080000" cy="1080000"/>
                </a:xfrm>
                <a:prstGeom prst="rect">
                  <a:avLst/>
                </a:prstGeom>
              </p:spPr>
            </p:pic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15A7157-26C9-1217-A0E9-6DBF4B5BA614}"/>
                  </a:ext>
                </a:extLst>
              </p:cNvPr>
              <p:cNvSpPr txBox="1"/>
              <p:nvPr/>
            </p:nvSpPr>
            <p:spPr>
              <a:xfrm>
                <a:off x="1873825" y="3992622"/>
                <a:ext cx="1839822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29th &amp; 1st US Inf Divs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D7CDD4B-8F38-5689-019E-43BF9B22A5BC}"/>
                </a:ext>
              </a:extLst>
            </p:cNvPr>
            <p:cNvGrpSpPr/>
            <p:nvPr/>
          </p:nvGrpSpPr>
          <p:grpSpPr>
            <a:xfrm>
              <a:off x="4223073" y="3051365"/>
              <a:ext cx="1262752" cy="1382146"/>
              <a:chOff x="4088299" y="2918253"/>
              <a:chExt cx="1262752" cy="1382146"/>
            </a:xfrm>
          </p:grpSpPr>
          <p:pic>
            <p:nvPicPr>
              <p:cNvPr id="5" name="Graphic 4">
                <a:extLst>
                  <a:ext uri="{FF2B5EF4-FFF2-40B4-BE49-F238E27FC236}">
                    <a16:creationId xmlns:a16="http://schemas.microsoft.com/office/drawing/2014/main" id="{3492BA59-F7DB-3FC0-4C84-7BC335ECB2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179675" y="2918253"/>
                <a:ext cx="1080000" cy="10800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4FA5C09-6EA9-A4A4-60A2-A40A2F14CEAA}"/>
                  </a:ext>
                </a:extLst>
              </p:cNvPr>
              <p:cNvSpPr txBox="1"/>
              <p:nvPr/>
            </p:nvSpPr>
            <p:spPr>
              <a:xfrm>
                <a:off x="4088299" y="3992622"/>
                <a:ext cx="1262752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50th Br Inf Div</a:t>
                </a: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AE6285F-A9B3-40A1-94DC-6492796E2595}"/>
                </a:ext>
              </a:extLst>
            </p:cNvPr>
            <p:cNvGrpSpPr/>
            <p:nvPr/>
          </p:nvGrpSpPr>
          <p:grpSpPr>
            <a:xfrm>
              <a:off x="5843088" y="3049417"/>
              <a:ext cx="1262752" cy="1386042"/>
              <a:chOff x="5708314" y="2918253"/>
              <a:chExt cx="1262752" cy="1386042"/>
            </a:xfrm>
          </p:grpSpPr>
          <p:pic>
            <p:nvPicPr>
              <p:cNvPr id="15364" name="Picture 4" descr="File:3rd Canadian Infantry Division ...">
                <a:extLst>
                  <a:ext uri="{FF2B5EF4-FFF2-40B4-BE49-F238E27FC236}">
                    <a16:creationId xmlns:a16="http://schemas.microsoft.com/office/drawing/2014/main" id="{4B47D89C-44BC-6662-5860-D898FB9326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7997" r="8577"/>
              <a:stretch/>
            </p:blipFill>
            <p:spPr bwMode="auto">
              <a:xfrm>
                <a:off x="5725703" y="2918253"/>
                <a:ext cx="1245363" cy="10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057A46A-C8A1-88DB-E40D-A2BDF9B3CBBF}"/>
                  </a:ext>
                </a:extLst>
              </p:cNvPr>
              <p:cNvSpPr txBox="1"/>
              <p:nvPr/>
            </p:nvSpPr>
            <p:spPr>
              <a:xfrm>
                <a:off x="5708314" y="3996518"/>
                <a:ext cx="1262752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3rd Can Inf Div</a:t>
                </a: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CC45B074-6BB7-460E-A0EA-592EDEE3B9DB}"/>
                </a:ext>
              </a:extLst>
            </p:cNvPr>
            <p:cNvGrpSpPr/>
            <p:nvPr/>
          </p:nvGrpSpPr>
          <p:grpSpPr>
            <a:xfrm>
              <a:off x="7589294" y="3048123"/>
              <a:ext cx="1262752" cy="1388630"/>
              <a:chOff x="7525498" y="3358077"/>
              <a:chExt cx="1262752" cy="1388630"/>
            </a:xfrm>
          </p:grpSpPr>
          <p:pic>
            <p:nvPicPr>
              <p:cNvPr id="15362" name="Picture 2" descr="3rd (United Kingdom) Division - Wikipedia">
                <a:extLst>
                  <a:ext uri="{FF2B5EF4-FFF2-40B4-BE49-F238E27FC236}">
                    <a16:creationId xmlns:a16="http://schemas.microsoft.com/office/drawing/2014/main" id="{68889B64-814D-EA96-5AD0-460ABA22498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42887" y="3358077"/>
                <a:ext cx="1245363" cy="10800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CB4C91E-1BDE-A10C-8390-D2C6B1973F56}"/>
                  </a:ext>
                </a:extLst>
              </p:cNvPr>
              <p:cNvSpPr txBox="1"/>
              <p:nvPr/>
            </p:nvSpPr>
            <p:spPr>
              <a:xfrm>
                <a:off x="7525498" y="4438930"/>
                <a:ext cx="1262752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3rd Br Inf Div</a:t>
                </a: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FE04EF9-5A9C-0CBD-D662-7E7F752514E1}"/>
              </a:ext>
            </a:extLst>
          </p:cNvPr>
          <p:cNvGrpSpPr/>
          <p:nvPr/>
        </p:nvGrpSpPr>
        <p:grpSpPr>
          <a:xfrm>
            <a:off x="178810" y="4741802"/>
            <a:ext cx="2024260" cy="1397463"/>
            <a:chOff x="99264" y="4832888"/>
            <a:chExt cx="2024260" cy="139746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B765CE3-8054-E226-0F86-CB67A6CA5198}"/>
                </a:ext>
              </a:extLst>
            </p:cNvPr>
            <p:cNvGrpSpPr/>
            <p:nvPr/>
          </p:nvGrpSpPr>
          <p:grpSpPr>
            <a:xfrm>
              <a:off x="343619" y="4832888"/>
              <a:ext cx="1530206" cy="1080000"/>
              <a:chOff x="660187" y="2002365"/>
              <a:chExt cx="1530206" cy="1080000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3654C5DD-BD3D-6409-2F54-86AED1D0AB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0187" y="2002365"/>
                <a:ext cx="767775" cy="1080000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70C8825D-D9E2-3BA4-7F25-4F108596E6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45568" y="2002365"/>
                <a:ext cx="744825" cy="1080000"/>
              </a:xfrm>
              <a:prstGeom prst="rect">
                <a:avLst/>
              </a:prstGeom>
            </p:spPr>
          </p:pic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98595D6-A31F-6FD5-AB41-DA081148BD36}"/>
                </a:ext>
              </a:extLst>
            </p:cNvPr>
            <p:cNvSpPr txBox="1"/>
            <p:nvPr/>
          </p:nvSpPr>
          <p:spPr>
            <a:xfrm>
              <a:off x="99264" y="5922574"/>
              <a:ext cx="202426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/>
                <a:t>82nd &amp; 101st US AB Divs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AF0262E-D5B6-468E-E641-C1A09DC6243A}"/>
              </a:ext>
            </a:extLst>
          </p:cNvPr>
          <p:cNvGrpSpPr/>
          <p:nvPr/>
        </p:nvGrpSpPr>
        <p:grpSpPr>
          <a:xfrm>
            <a:off x="7645855" y="4741802"/>
            <a:ext cx="1262752" cy="1348487"/>
            <a:chOff x="7490886" y="4745594"/>
            <a:chExt cx="1262752" cy="1348487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44B4F8F-8D65-7289-17F7-03FA6E884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562067" y="4745594"/>
              <a:ext cx="1120390" cy="1044000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56BE596-18A2-A589-8760-F812A2736630}"/>
                </a:ext>
              </a:extLst>
            </p:cNvPr>
            <p:cNvSpPr txBox="1"/>
            <p:nvPr/>
          </p:nvSpPr>
          <p:spPr>
            <a:xfrm>
              <a:off x="7490886" y="5786304"/>
              <a:ext cx="126275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/>
                <a:t>6th Br AB Div</a:t>
              </a:r>
            </a:p>
          </p:txBody>
        </p:sp>
      </p:grpSp>
      <p:grpSp>
        <p:nvGrpSpPr>
          <p:cNvPr id="15361" name="Group 15360">
            <a:extLst>
              <a:ext uri="{FF2B5EF4-FFF2-40B4-BE49-F238E27FC236}">
                <a16:creationId xmlns:a16="http://schemas.microsoft.com/office/drawing/2014/main" id="{E12137C3-F186-683C-8134-64DB728D24BC}"/>
              </a:ext>
            </a:extLst>
          </p:cNvPr>
          <p:cNvGrpSpPr/>
          <p:nvPr/>
        </p:nvGrpSpPr>
        <p:grpSpPr>
          <a:xfrm>
            <a:off x="1671113" y="917067"/>
            <a:ext cx="5876431" cy="1692651"/>
            <a:chOff x="1671113" y="917067"/>
            <a:chExt cx="5876431" cy="169265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F705780-F378-0C35-B571-8BDA430F06CE}"/>
                </a:ext>
              </a:extLst>
            </p:cNvPr>
            <p:cNvGrpSpPr/>
            <p:nvPr/>
          </p:nvGrpSpPr>
          <p:grpSpPr>
            <a:xfrm>
              <a:off x="1671113" y="1217998"/>
              <a:ext cx="1375874" cy="1376799"/>
              <a:chOff x="1297215" y="1231900"/>
              <a:chExt cx="1375874" cy="1376799"/>
            </a:xfrm>
          </p:grpSpPr>
          <p:pic>
            <p:nvPicPr>
              <p:cNvPr id="15372" name="Picture 12">
                <a:extLst>
                  <a:ext uri="{FF2B5EF4-FFF2-40B4-BE49-F238E27FC236}">
                    <a16:creationId xmlns:a16="http://schemas.microsoft.com/office/drawing/2014/main" id="{BDEE04DE-DE21-6CFB-98BB-3DEB5EEB42D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36412" y="1231900"/>
                <a:ext cx="893235" cy="10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0AC9FAF-D53C-C2A1-745B-56722613E0E4}"/>
                  </a:ext>
                </a:extLst>
              </p:cNvPr>
              <p:cNvSpPr txBox="1"/>
              <p:nvPr/>
            </p:nvSpPr>
            <p:spPr>
              <a:xfrm>
                <a:off x="1297215" y="2300922"/>
                <a:ext cx="1375874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2nd Fr Armd Div</a:t>
                </a: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207F00B-2029-2B63-3D27-91AA4ABBA303}"/>
                </a:ext>
              </a:extLst>
            </p:cNvPr>
            <p:cNvGrpSpPr/>
            <p:nvPr/>
          </p:nvGrpSpPr>
          <p:grpSpPr>
            <a:xfrm>
              <a:off x="6108211" y="917067"/>
              <a:ext cx="1439333" cy="1687998"/>
              <a:chOff x="6536267" y="926274"/>
              <a:chExt cx="1439333" cy="1687998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EF0EF0D8-4238-DFEB-6E2C-E33B13DB42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20103" y="926274"/>
                <a:ext cx="671660" cy="1440000"/>
              </a:xfrm>
              <a:prstGeom prst="rect">
                <a:avLst/>
              </a:prstGeom>
            </p:spPr>
          </p:pic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DD5BD15-C3C2-B6AE-FE0B-65841300EF65}"/>
                  </a:ext>
                </a:extLst>
              </p:cNvPr>
              <p:cNvSpPr txBox="1"/>
              <p:nvPr/>
            </p:nvSpPr>
            <p:spPr>
              <a:xfrm>
                <a:off x="6536267" y="2306495"/>
                <a:ext cx="1439333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1st Pol Armd Div</a:t>
                </a: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CFD26A07-D04E-0C4A-6144-94980A63B7EE}"/>
                </a:ext>
              </a:extLst>
            </p:cNvPr>
            <p:cNvGrpSpPr/>
            <p:nvPr/>
          </p:nvGrpSpPr>
          <p:grpSpPr>
            <a:xfrm>
              <a:off x="3109600" y="1220858"/>
              <a:ext cx="1255816" cy="1384207"/>
              <a:chOff x="3273092" y="1231900"/>
              <a:chExt cx="1255816" cy="1384207"/>
            </a:xfrm>
          </p:grpSpPr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9C7BC90A-B6C9-2636-677E-7500297D0A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73093" y="1231900"/>
                <a:ext cx="1255815" cy="1080000"/>
              </a:xfrm>
              <a:prstGeom prst="rect">
                <a:avLst/>
              </a:prstGeom>
            </p:spPr>
          </p:pic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32C1660-FBD9-E749-BF29-9991BA91D239}"/>
                  </a:ext>
                </a:extLst>
              </p:cNvPr>
              <p:cNvSpPr txBox="1"/>
              <p:nvPr/>
            </p:nvSpPr>
            <p:spPr>
              <a:xfrm>
                <a:off x="3273092" y="2308330"/>
                <a:ext cx="1255815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1st Be Bde </a:t>
                </a:r>
                <a:r>
                  <a:rPr lang="en-GB" sz="1400" dirty="0" err="1"/>
                  <a:t>Gp</a:t>
                </a:r>
                <a:endParaRPr lang="en-GB" sz="1400" dirty="0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6BCC78BD-F653-A1E7-1BE9-85773E703BC6}"/>
                </a:ext>
              </a:extLst>
            </p:cNvPr>
            <p:cNvGrpSpPr/>
            <p:nvPr/>
          </p:nvGrpSpPr>
          <p:grpSpPr>
            <a:xfrm>
              <a:off x="4410568" y="1217998"/>
              <a:ext cx="1633965" cy="1391720"/>
              <a:chOff x="5095854" y="1240490"/>
              <a:chExt cx="1633965" cy="1391720"/>
            </a:xfrm>
          </p:grpSpPr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7722998C-6EC0-4AB6-4431-E8F553D9A3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426214" y="1240490"/>
                <a:ext cx="973247" cy="1080000"/>
              </a:xfrm>
              <a:prstGeom prst="rect">
                <a:avLst/>
              </a:prstGeom>
            </p:spPr>
          </p:pic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916E6AA-5DAE-BB17-CAA7-57C0C1EE3001}"/>
                  </a:ext>
                </a:extLst>
              </p:cNvPr>
              <p:cNvSpPr txBox="1"/>
              <p:nvPr/>
            </p:nvSpPr>
            <p:spPr>
              <a:xfrm>
                <a:off x="5095854" y="2324433"/>
                <a:ext cx="1633965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1st Czech Armd Bde</a:t>
                </a:r>
              </a:p>
            </p:txBody>
          </p:sp>
        </p:grpSp>
      </p:grpSp>
      <p:grpSp>
        <p:nvGrpSpPr>
          <p:cNvPr id="15360" name="Group 15359">
            <a:extLst>
              <a:ext uri="{FF2B5EF4-FFF2-40B4-BE49-F238E27FC236}">
                <a16:creationId xmlns:a16="http://schemas.microsoft.com/office/drawing/2014/main" id="{6F9A8737-3105-CD39-818F-6E14A73FB20D}"/>
              </a:ext>
            </a:extLst>
          </p:cNvPr>
          <p:cNvGrpSpPr/>
          <p:nvPr/>
        </p:nvGrpSpPr>
        <p:grpSpPr>
          <a:xfrm>
            <a:off x="245662" y="1207020"/>
            <a:ext cx="8730691" cy="1398045"/>
            <a:chOff x="245662" y="1207020"/>
            <a:chExt cx="8730691" cy="1398045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8A7FB2A2-7345-3B67-59EA-C90A42EA00D3}"/>
                </a:ext>
              </a:extLst>
            </p:cNvPr>
            <p:cNvGrpSpPr/>
            <p:nvPr/>
          </p:nvGrpSpPr>
          <p:grpSpPr>
            <a:xfrm>
              <a:off x="7600479" y="1223666"/>
              <a:ext cx="1375874" cy="1381399"/>
              <a:chOff x="4031737" y="1555467"/>
              <a:chExt cx="1375874" cy="1381399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C30525DD-9CF1-207F-CD85-E9FD50FBC7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79674" y="1555467"/>
                <a:ext cx="1080000" cy="1080000"/>
              </a:xfrm>
              <a:prstGeom prst="rect">
                <a:avLst/>
              </a:prstGeom>
            </p:spPr>
          </p:pic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D55E85C-2A49-C9FF-A08F-2562045C215B}"/>
                  </a:ext>
                </a:extLst>
              </p:cNvPr>
              <p:cNvSpPr txBox="1"/>
              <p:nvPr/>
            </p:nvSpPr>
            <p:spPr>
              <a:xfrm>
                <a:off x="4031737" y="2629089"/>
                <a:ext cx="1375874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7th Br Armd Div</a:t>
                </a:r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1BC6F200-6459-D852-DAE8-A26BDC1E44CB}"/>
                </a:ext>
              </a:extLst>
            </p:cNvPr>
            <p:cNvGrpSpPr/>
            <p:nvPr/>
          </p:nvGrpSpPr>
          <p:grpSpPr>
            <a:xfrm>
              <a:off x="245662" y="1207020"/>
              <a:ext cx="1375874" cy="1398045"/>
              <a:chOff x="181866" y="1504732"/>
              <a:chExt cx="1375874" cy="1398045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DA4D507-15E0-5BB7-02B9-1E6630BCB8AE}"/>
                  </a:ext>
                </a:extLst>
              </p:cNvPr>
              <p:cNvSpPr txBox="1"/>
              <p:nvPr/>
            </p:nvSpPr>
            <p:spPr>
              <a:xfrm>
                <a:off x="181866" y="2595000"/>
                <a:ext cx="1375874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3rd US Armd Div</a:t>
                </a:r>
              </a:p>
            </p:txBody>
          </p:sp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D88BCA95-2808-A3AD-6983-AC425ACA61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3380" y="1504732"/>
                <a:ext cx="1072845" cy="1080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16467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97258-1A77-7B13-22E8-65B31A602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Invasion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9E070B-2976-3EAC-05F4-D60A792C1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19</a:t>
            </a:fld>
            <a:endParaRPr lang="en-GB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2056B51-8961-4D18-3D2B-03CA4F747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00" y="1143000"/>
            <a:ext cx="8640000" cy="526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54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17C545-CB51-7CBB-CF8C-FD0851DC03ED}"/>
              </a:ext>
            </a:extLst>
          </p:cNvPr>
          <p:cNvSpPr/>
          <p:nvPr/>
        </p:nvSpPr>
        <p:spPr>
          <a:xfrm>
            <a:off x="252000" y="1175122"/>
            <a:ext cx="8640000" cy="540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567EE2-FECA-2270-C80C-13A78E9CEF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859466" y="-232962"/>
            <a:ext cx="5256253" cy="8280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D5ED8C0-0CE4-DFC6-8155-1E5E69D6A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625" y="32122"/>
            <a:ext cx="8229600" cy="1143000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The Sapper Story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711777-B502-2566-C315-BE9955B5C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5843"/>
            <a:ext cx="2133600" cy="365125"/>
          </a:xfrm>
        </p:spPr>
        <p:txBody>
          <a:bodyPr/>
          <a:lstStyle/>
          <a:p>
            <a:fld id="{839D33BA-F489-7A46-B332-677FDE35A34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260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D9AC3-C5DA-D686-15A1-33B18D3B9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Getting Ashore – Assault Technique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44F734-2137-A18F-7008-D7F835A1F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20</a:t>
            </a:fld>
            <a:endParaRPr lang="en-GB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F5CD4B9-1596-565E-5C07-BF4272EE26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2000" y="1143000"/>
            <a:ext cx="8640000" cy="535815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725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CAE8E-42C3-8B14-3425-075BC4A7E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D-Day Landings by Air and Sea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4B4BAC-73B3-C0C3-5CC7-F86BC87F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21</a:t>
            </a:fld>
            <a:endParaRPr lang="en-GB"/>
          </a:p>
        </p:txBody>
      </p:sp>
      <p:pic>
        <p:nvPicPr>
          <p:cNvPr id="6146" name="Picture 2" descr="Operations Neptune &amp; Overlord - The D Day Landings">
            <a:extLst>
              <a:ext uri="{FF2B5EF4-FFF2-40B4-BE49-F238E27FC236}">
                <a16:creationId xmlns:a16="http://schemas.microsoft.com/office/drawing/2014/main" id="{72FE69E2-E5FB-8729-A22B-93AC92140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800" y="1143000"/>
            <a:ext cx="8280000" cy="559618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0548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3A623-36A9-9D8E-FF84-9E5091B95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Establishing a Bridgehead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2FBEF6-78F8-B89C-A3BE-8EAE3DCAA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22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36BCD5-52DA-E1D9-6EBB-1F2B3ABFBD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000" y="1143000"/>
            <a:ext cx="8640000" cy="547155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33459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3E336-391A-575D-4FA7-CE6DF86E2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Airborne Operations on D-Day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F71A22-9A07-5AFB-FD51-4804A968E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839D33BA-F489-7A46-B332-677FDE35A348}" type="slidenum">
              <a:rPr lang="en-GB" smtClean="0"/>
              <a:t>23</a:t>
            </a:fld>
            <a:endParaRPr lang="en-GB"/>
          </a:p>
        </p:txBody>
      </p:sp>
      <p:pic>
        <p:nvPicPr>
          <p:cNvPr id="14338" name="Picture 2" descr="undefined">
            <a:extLst>
              <a:ext uri="{FF2B5EF4-FFF2-40B4-BE49-F238E27FC236}">
                <a16:creationId xmlns:a16="http://schemas.microsoft.com/office/drawing/2014/main" id="{92837D9E-FA39-D24E-9757-EF2B8A46D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800" y="1143000"/>
            <a:ext cx="2831890" cy="361517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F3580C-3221-F7F8-0E37-EAB1C0A82B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7700" y="1143000"/>
            <a:ext cx="5778500" cy="47675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3A36DDBA-62EF-97DB-957C-44B94ED42580}"/>
              </a:ext>
            </a:extLst>
          </p:cNvPr>
          <p:cNvSpPr/>
          <p:nvPr/>
        </p:nvSpPr>
        <p:spPr>
          <a:xfrm>
            <a:off x="6697936" y="2226689"/>
            <a:ext cx="723900" cy="7239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331EC5B-72B2-7D5D-E18E-761BFF7A8D21}"/>
              </a:ext>
            </a:extLst>
          </p:cNvPr>
          <p:cNvSpPr/>
          <p:nvPr/>
        </p:nvSpPr>
        <p:spPr>
          <a:xfrm>
            <a:off x="5028022" y="3272344"/>
            <a:ext cx="723900" cy="7239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5EAAEC7-9E3A-B551-2A7F-B9EC6C36A7F8}"/>
              </a:ext>
            </a:extLst>
          </p:cNvPr>
          <p:cNvGrpSpPr/>
          <p:nvPr/>
        </p:nvGrpSpPr>
        <p:grpSpPr>
          <a:xfrm>
            <a:off x="123963" y="1482593"/>
            <a:ext cx="8892886" cy="4428000"/>
            <a:chOff x="128757" y="1142998"/>
            <a:chExt cx="8892886" cy="44280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8748C3C-AF5D-AC4B-03BF-69EB30691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8757" y="1142998"/>
              <a:ext cx="4418504" cy="4424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4340" name="Picture 4">
              <a:extLst>
                <a:ext uri="{FF2B5EF4-FFF2-40B4-BE49-F238E27FC236}">
                  <a16:creationId xmlns:a16="http://schemas.microsoft.com/office/drawing/2014/main" id="{EDC16379-101F-9F75-7788-8F2E80FAFB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3643" y="1142998"/>
              <a:ext cx="4428000" cy="4428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9143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66BCF-08FE-BF02-AC4B-A81FDAC5B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U.S. Ranger Operations on D-Day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13F5DE-5F61-6187-F8BC-7561049C3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24</a:t>
            </a:fld>
            <a:endParaRPr lang="en-GB"/>
          </a:p>
        </p:txBody>
      </p:sp>
      <p:pic>
        <p:nvPicPr>
          <p:cNvPr id="12290" name="Picture 2" descr="undefined">
            <a:extLst>
              <a:ext uri="{FF2B5EF4-FFF2-40B4-BE49-F238E27FC236}">
                <a16:creationId xmlns:a16="http://schemas.microsoft.com/office/drawing/2014/main" id="{BB4AB9BD-56AD-BE93-F2E7-B1E38C55C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022" y="3190474"/>
            <a:ext cx="2052084" cy="245432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3FE5B67-4367-48FB-FA7B-2A9079C1574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8836" y="1143000"/>
            <a:ext cx="3600000" cy="45017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A5965D-5F08-A2E6-5A64-407E329D9B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0715" y="1152123"/>
            <a:ext cx="2374900" cy="1841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9FD224-438F-2300-918B-8ADC49FF909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206" y="1161246"/>
            <a:ext cx="2501900" cy="18323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59FC3C-EF52-2B1F-2EFF-F39C1A7413D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0715" y="3190474"/>
            <a:ext cx="2374901" cy="18768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264645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6ECE0-F53C-CE83-7992-5A72DC373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Utah Beach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748E73-0B93-7088-28CA-9DC16EFAB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25</a:t>
            </a:fld>
            <a:endParaRPr lang="en-GB"/>
          </a:p>
        </p:txBody>
      </p:sp>
      <p:pic>
        <p:nvPicPr>
          <p:cNvPr id="13314" name="Picture 2" descr="undefined">
            <a:extLst>
              <a:ext uri="{FF2B5EF4-FFF2-40B4-BE49-F238E27FC236}">
                <a16:creationId xmlns:a16="http://schemas.microsoft.com/office/drawing/2014/main" id="{B388DCE9-0340-6E2E-DD40-38D7FFF4C7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9700" y="1133833"/>
            <a:ext cx="4320000" cy="313589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19CDD8-00AF-A0B5-590B-5BB7CD23F2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4300" y="1133833"/>
            <a:ext cx="4320000" cy="313589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7B469D6-8BCE-8406-438A-519EB6C83535}"/>
              </a:ext>
            </a:extLst>
          </p:cNvPr>
          <p:cNvGrpSpPr/>
          <p:nvPr/>
        </p:nvGrpSpPr>
        <p:grpSpPr>
          <a:xfrm>
            <a:off x="1798632" y="1996741"/>
            <a:ext cx="6071490" cy="3832989"/>
            <a:chOff x="1798632" y="1996741"/>
            <a:chExt cx="6071490" cy="3832989"/>
          </a:xfrm>
        </p:grpSpPr>
        <p:pic>
          <p:nvPicPr>
            <p:cNvPr id="13316" name="Picture 4" descr="undefined">
              <a:extLst>
                <a:ext uri="{FF2B5EF4-FFF2-40B4-BE49-F238E27FC236}">
                  <a16:creationId xmlns:a16="http://schemas.microsoft.com/office/drawing/2014/main" id="{ED5CADA8-E140-517C-790F-E1A0147CEE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8478" y="1996741"/>
              <a:ext cx="2051644" cy="3830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FB68CF2-8BC3-9D95-63C4-66C0FD52971F}"/>
                </a:ext>
              </a:extLst>
            </p:cNvPr>
            <p:cNvSpPr txBox="1"/>
            <p:nvPr/>
          </p:nvSpPr>
          <p:spPr>
            <a:xfrm>
              <a:off x="1798632" y="4629401"/>
              <a:ext cx="4019846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2400" b="0" i="0" u="none" strike="noStrike" dirty="0">
                  <a:solidFill>
                    <a:srgbClr val="202122"/>
                  </a:solidFill>
                  <a:effectLst/>
                  <a:latin typeface="Arial" panose="020B0604020202020204" pitchFamily="34" charset="0"/>
                </a:rPr>
                <a:t>Brigadier-General Theodore Roosevelt Jr: </a:t>
              </a:r>
              <a:r>
                <a:rPr lang="en-GB" sz="2400" b="0" i="1" u="none" strike="noStrike" dirty="0">
                  <a:solidFill>
                    <a:srgbClr val="202122"/>
                  </a:solidFill>
                  <a:effectLst/>
                  <a:latin typeface="Arial" panose="020B0604020202020204" pitchFamily="34" charset="0"/>
                </a:rPr>
                <a:t>‘We'll start the war from right here!’</a:t>
              </a:r>
              <a:endParaRPr lang="en-GB" sz="24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84310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9EEFD-B914-7267-F1D9-DD10C11E3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Omaha Beach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94431C-2AC6-6CF1-2D5A-CA110642D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26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FB708-0C25-141D-0A56-8EC082BA0A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9509" y="1080018"/>
            <a:ext cx="7524982" cy="57669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266" name="Picture 2" descr="undefined">
            <a:extLst>
              <a:ext uri="{FF2B5EF4-FFF2-40B4-BE49-F238E27FC236}">
                <a16:creationId xmlns:a16="http://schemas.microsoft.com/office/drawing/2014/main" id="{C8925378-F664-A94C-DE6C-711D06993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0520" y="2055518"/>
            <a:ext cx="5202959" cy="37224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70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7E5CC-FC89-390A-4797-CA7FBE5B9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Gold Beach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820C6C-07E4-F99F-861A-C6646ACCA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27</a:t>
            </a:fld>
            <a:endParaRPr lang="en-GB"/>
          </a:p>
        </p:txBody>
      </p:sp>
      <p:pic>
        <p:nvPicPr>
          <p:cNvPr id="8194" name="Picture 2" descr="undefined">
            <a:extLst>
              <a:ext uri="{FF2B5EF4-FFF2-40B4-BE49-F238E27FC236}">
                <a16:creationId xmlns:a16="http://schemas.microsoft.com/office/drawing/2014/main" id="{5883C0A8-2E3C-0AD8-7B7B-9A090C83B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9479" y="1143000"/>
            <a:ext cx="4320000" cy="328158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Landings on Gold Beach - TracesOfWar.com">
            <a:extLst>
              <a:ext uri="{FF2B5EF4-FFF2-40B4-BE49-F238E27FC236}">
                <a16:creationId xmlns:a16="http://schemas.microsoft.com/office/drawing/2014/main" id="{39FCDFB8-5710-125A-A44B-AE35F31F38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4522" y="1143001"/>
            <a:ext cx="4320000" cy="328158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0944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C5870-7FFD-28D9-4DE4-757024708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Juno Beach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07E602-9BE5-1789-98C2-0EC624593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28</a:t>
            </a:fld>
            <a:endParaRPr lang="en-GB"/>
          </a:p>
        </p:txBody>
      </p:sp>
      <p:pic>
        <p:nvPicPr>
          <p:cNvPr id="9218" name="Picture 2" descr="undefined">
            <a:extLst>
              <a:ext uri="{FF2B5EF4-FFF2-40B4-BE49-F238E27FC236}">
                <a16:creationId xmlns:a16="http://schemas.microsoft.com/office/drawing/2014/main" id="{998946D2-072F-4390-872A-0098CE604E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067" y="1143000"/>
            <a:ext cx="4320000" cy="324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Juno Beach - World History Encyclopedia">
            <a:extLst>
              <a:ext uri="{FF2B5EF4-FFF2-40B4-BE49-F238E27FC236}">
                <a16:creationId xmlns:a16="http://schemas.microsoft.com/office/drawing/2014/main" id="{7CAFD7B5-9C2C-99F5-EEB8-5C628BACA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3933" y="1143000"/>
            <a:ext cx="4320000" cy="324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0215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DE947-425A-A41D-AB69-D1E1232EA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Sword Beach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2BF7C7-5630-0CA2-97BC-2DDBFB532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29</a:t>
            </a:fld>
            <a:endParaRPr lang="en-GB"/>
          </a:p>
        </p:txBody>
      </p:sp>
      <p:pic>
        <p:nvPicPr>
          <p:cNvPr id="10244" name="Picture 4" descr="Sword Beach | Facts, Map, Casualties &amp; Normandy Invasion | Britannica">
            <a:extLst>
              <a:ext uri="{FF2B5EF4-FFF2-40B4-BE49-F238E27FC236}">
                <a16:creationId xmlns:a16="http://schemas.microsoft.com/office/drawing/2014/main" id="{F043C562-7162-4274-CAA5-5CED569E9F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9024" y="1182929"/>
            <a:ext cx="4320000" cy="334883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British Army's Battle for Sword Beach - Warfare History Network">
            <a:extLst>
              <a:ext uri="{FF2B5EF4-FFF2-40B4-BE49-F238E27FC236}">
                <a16:creationId xmlns:a16="http://schemas.microsoft.com/office/drawing/2014/main" id="{35AE8566-A149-9B4D-8AFF-253A450F32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04977" y="1182930"/>
            <a:ext cx="4320000" cy="334883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651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ommel vs Monty﻿ - Warfare History Network">
            <a:extLst>
              <a:ext uri="{FF2B5EF4-FFF2-40B4-BE49-F238E27FC236}">
                <a16:creationId xmlns:a16="http://schemas.microsoft.com/office/drawing/2014/main" id="{5BD97C1D-9BA3-0EBD-2C21-C10B4094C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721" y="1143000"/>
            <a:ext cx="8640000" cy="485549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492FA9F-EBF7-A89C-EDD0-D0313686D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175" y="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2060"/>
                </a:solidFill>
              </a:rPr>
              <a:t>From the Western Desert to Normandy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7216FB-5AC7-BDE3-E96C-DECFB69AD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839D33BA-F489-7A46-B332-677FDE35A348}" type="slidenum">
              <a:rPr lang="en-GB" smtClean="0"/>
              <a:t>3</a:t>
            </a:fld>
            <a:endParaRPr lang="en-GB" dirty="0"/>
          </a:p>
        </p:txBody>
      </p:sp>
      <p:pic>
        <p:nvPicPr>
          <p:cNvPr id="5122" name="Picture 2" descr="D-Day">
            <a:extLst>
              <a:ext uri="{FF2B5EF4-FFF2-40B4-BE49-F238E27FC236}">
                <a16:creationId xmlns:a16="http://schemas.microsoft.com/office/drawing/2014/main" id="{473ABDBB-3C8C-280B-50BF-EB22CE7AD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658" y="3458701"/>
            <a:ext cx="1721168" cy="25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The Rommel Papers (Da Capo Paperback): Amazon.co.uk: Liddell Hart, B.H.:  9780306801570: Books">
            <a:extLst>
              <a:ext uri="{FF2B5EF4-FFF2-40B4-BE49-F238E27FC236}">
                <a16:creationId xmlns:a16="http://schemas.microsoft.com/office/drawing/2014/main" id="{CB6A7594-F01D-A5AB-3835-D8A0AB2C1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6616" y="3409783"/>
            <a:ext cx="1721168" cy="259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8736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6C6D5-5AB6-F5DB-1C23-2870D37C7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Beyond D-Day (1)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4D5F2-6A92-682C-0292-08E6400F7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30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67799A-8B24-62E5-8293-94F69A6F1F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426" y="1143000"/>
            <a:ext cx="8280000" cy="55784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458" name="Picture 2" descr="The Battle of Cherbourg">
            <a:extLst>
              <a:ext uri="{FF2B5EF4-FFF2-40B4-BE49-F238E27FC236}">
                <a16:creationId xmlns:a16="http://schemas.microsoft.com/office/drawing/2014/main" id="{31334288-1CAD-B659-67C5-EC0652F73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426" y="4725000"/>
            <a:ext cx="2651046" cy="198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undefined">
            <a:extLst>
              <a:ext uri="{FF2B5EF4-FFF2-40B4-BE49-F238E27FC236}">
                <a16:creationId xmlns:a16="http://schemas.microsoft.com/office/drawing/2014/main" id="{C3838444-3E5E-FF23-A113-33DCAA631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9241" y="4741434"/>
            <a:ext cx="1969458" cy="198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undefined">
            <a:extLst>
              <a:ext uri="{FF2B5EF4-FFF2-40B4-BE49-F238E27FC236}">
                <a16:creationId xmlns:a16="http://schemas.microsoft.com/office/drawing/2014/main" id="{4ED67198-EE1E-CF08-9F43-F9CDD77FD6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56161" y="1143000"/>
            <a:ext cx="3637481" cy="21780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62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C2A8E-D69D-480B-8DC4-5747EB237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Beyond D-Day (2)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29C5A-84C0-EC32-F8DF-4BEC9989D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31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1A02D9-2BAD-D95E-320C-6DBD05C12E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1143000"/>
            <a:ext cx="8280000" cy="54715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386" name="Picture 2" descr="Combat in Normandy's Hedgerows - Warfare History Network">
            <a:extLst>
              <a:ext uri="{FF2B5EF4-FFF2-40B4-BE49-F238E27FC236}">
                <a16:creationId xmlns:a16="http://schemas.microsoft.com/office/drawing/2014/main" id="{B44F0212-FB01-B894-957E-E60BCF966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4634556"/>
            <a:ext cx="2485354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The Battle for Caen">
            <a:extLst>
              <a:ext uri="{FF2B5EF4-FFF2-40B4-BE49-F238E27FC236}">
                <a16:creationId xmlns:a16="http://schemas.microsoft.com/office/drawing/2014/main" id="{D8E29462-F145-3B1D-F3BC-B3BEDCB477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27097" y="1143000"/>
            <a:ext cx="2801058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84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B8F3D-BBB1-F6A4-F2A6-EBABA5C9CA2C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GB" dirty="0"/>
              <a:t>Breakout in Normandy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454306-ACF3-FA30-5B81-044ED0989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32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59B107-39E6-8F8D-6136-89755EEC07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000" y="1143000"/>
            <a:ext cx="8280000" cy="56538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412" name="Picture 4" descr="Battleground Europe: The Battle of the Falaise Pocket - Warlord Games">
            <a:extLst>
              <a:ext uri="{FF2B5EF4-FFF2-40B4-BE49-F238E27FC236}">
                <a16:creationId xmlns:a16="http://schemas.microsoft.com/office/drawing/2014/main" id="{5B5EB8B1-CF4D-AEBC-583F-E43B9A011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6503" y="4800922"/>
            <a:ext cx="3291563" cy="198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Operation Cobra and the Breakout from Normandy - Battle of Normandy Tours">
            <a:extLst>
              <a:ext uri="{FF2B5EF4-FFF2-40B4-BE49-F238E27FC236}">
                <a16:creationId xmlns:a16="http://schemas.microsoft.com/office/drawing/2014/main" id="{0FEE6A1E-5A69-8E0F-C1D0-A8172CF1A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934" y="1153633"/>
            <a:ext cx="3024344" cy="198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43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36BD9-F00A-DEC5-5961-D583A6283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Exploitation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B0ED5-5815-B853-97D7-1317A09E5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33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C3814F-90F6-8028-7E86-29748324F9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000" y="1143000"/>
            <a:ext cx="8280000" cy="55021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434" name="Picture 2" descr="75th Anniversary of the Liberation of Paris — AP Photos">
            <a:extLst>
              <a:ext uri="{FF2B5EF4-FFF2-40B4-BE49-F238E27FC236}">
                <a16:creationId xmlns:a16="http://schemas.microsoft.com/office/drawing/2014/main" id="{9D4FBAD2-0CCC-37BC-EE91-662AEB5BF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9066" y="1143000"/>
            <a:ext cx="2519000" cy="198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GOLIATH and DAVID bridges at Vernon">
            <a:extLst>
              <a:ext uri="{FF2B5EF4-FFF2-40B4-BE49-F238E27FC236}">
                <a16:creationId xmlns:a16="http://schemas.microsoft.com/office/drawing/2014/main" id="{F8BCAAF7-650A-B12A-934B-B3F6B75E3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000" y="1143000"/>
            <a:ext cx="2712188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35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983B8AE-7F79-C30E-666C-7A409432A2EB}"/>
              </a:ext>
            </a:extLst>
          </p:cNvPr>
          <p:cNvSpPr/>
          <p:nvPr/>
        </p:nvSpPr>
        <p:spPr>
          <a:xfrm>
            <a:off x="3421024" y="485017"/>
            <a:ext cx="2301950" cy="24975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A85C526-A49B-9A24-4A54-FC274ADCE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1025" y="2975012"/>
            <a:ext cx="230195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GB" sz="4000" dirty="0"/>
              <a:t>Questions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F1BAD3-1F12-A9D8-B2BA-F867DAD5B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34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A66B1B-1836-1746-E421-8B317D2ECE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1026" y="4118012"/>
            <a:ext cx="2301949" cy="22549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8A842D-BFFC-210F-642E-FDFA67E4222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680316" y="2142073"/>
            <a:ext cx="3431804" cy="25738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94AE1C-6DE8-C6F5-391D-22C9FB5CDA9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855" y="1679373"/>
            <a:ext cx="2573854" cy="34992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C91976-3F40-5F84-FE89-C14FB867BF9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9431" y="815781"/>
            <a:ext cx="1825137" cy="18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842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B01072-BC58-A686-7FFB-C52350576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The German Army in the West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150D2E-6BC9-FA93-FD26-AE56C7B0C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4</a:t>
            </a:fld>
            <a:endParaRPr lang="en-GB"/>
          </a:p>
        </p:txBody>
      </p:sp>
      <p:pic>
        <p:nvPicPr>
          <p:cNvPr id="2050" name="Picture 2" descr="D-Day">
            <a:extLst>
              <a:ext uri="{FF2B5EF4-FFF2-40B4-BE49-F238E27FC236}">
                <a16:creationId xmlns:a16="http://schemas.microsoft.com/office/drawing/2014/main" id="{76C24912-F7F6-155C-BDD0-891A38980D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46513" y="1010049"/>
            <a:ext cx="4963887" cy="570411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632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81163-32C9-38BC-1D95-AD292F81B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German High Command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5E30FD-41F3-EB54-2F6B-9A07B281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5</a:t>
            </a:fld>
            <a:endParaRPr lang="en-GB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CBE76149-E0E3-B5B2-6D72-7D16995FAD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0591" y="1036120"/>
            <a:ext cx="2124000" cy="298524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B96675-01A6-315F-5516-88F3BCB603D3}"/>
              </a:ext>
            </a:extLst>
          </p:cNvPr>
          <p:cNvSpPr txBox="1"/>
          <p:nvPr/>
        </p:nvSpPr>
        <p:spPr>
          <a:xfrm>
            <a:off x="174591" y="4033240"/>
            <a:ext cx="21600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Field Marshal</a:t>
            </a:r>
            <a:br>
              <a:rPr lang="en-GB" dirty="0"/>
            </a:br>
            <a:r>
              <a:rPr lang="en-GB" dirty="0"/>
              <a:t>Gerd von Rundstedt</a:t>
            </a:r>
            <a:br>
              <a:rPr lang="en-GB" dirty="0"/>
            </a:br>
            <a:r>
              <a:rPr lang="en-GB" dirty="0"/>
              <a:t>C-in-C West</a:t>
            </a:r>
          </a:p>
        </p:txBody>
      </p:sp>
      <p:pic>
        <p:nvPicPr>
          <p:cNvPr id="5124" name="Picture 4" descr="June 5th 1944 the Eve of D-Day: Rommel Goes Home for a Birthday Party | The  Inglorius Padre Steve's World">
            <a:extLst>
              <a:ext uri="{FF2B5EF4-FFF2-40B4-BE49-F238E27FC236}">
                <a16:creationId xmlns:a16="http://schemas.microsoft.com/office/drawing/2014/main" id="{F4F69DBD-2127-CAAA-3179-FF69B233E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7574" y="1036120"/>
            <a:ext cx="2124000" cy="300903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99F308-FD06-E8D7-F7BD-BB7A4C05DBE6}"/>
              </a:ext>
            </a:extLst>
          </p:cNvPr>
          <p:cNvSpPr txBox="1"/>
          <p:nvPr/>
        </p:nvSpPr>
        <p:spPr>
          <a:xfrm>
            <a:off x="2505324" y="4068044"/>
            <a:ext cx="21600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Field Marshal</a:t>
            </a:r>
            <a:br>
              <a:rPr lang="en-GB" dirty="0"/>
            </a:br>
            <a:r>
              <a:rPr lang="en-GB" dirty="0"/>
              <a:t>Erwin Rommel</a:t>
            </a:r>
            <a:br>
              <a:rPr lang="en-GB" dirty="0"/>
            </a:br>
            <a:r>
              <a:rPr lang="en-GB" dirty="0"/>
              <a:t>C-in-C Army </a:t>
            </a:r>
            <a:r>
              <a:rPr lang="en-GB" dirty="0" err="1"/>
              <a:t>Gp</a:t>
            </a:r>
            <a:r>
              <a:rPr lang="en-GB" dirty="0"/>
              <a:t> B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F4556C-8D19-E1F7-4074-2E9D6744DB3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4557" y="1033467"/>
            <a:ext cx="4085112" cy="30116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DACFCF3-51C3-C9C9-399F-138BB47ACB90}"/>
              </a:ext>
            </a:extLst>
          </p:cNvPr>
          <p:cNvSpPr txBox="1"/>
          <p:nvPr/>
        </p:nvSpPr>
        <p:spPr>
          <a:xfrm>
            <a:off x="4824557" y="4068454"/>
            <a:ext cx="408511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Rundstedt (</a:t>
            </a:r>
            <a:r>
              <a:rPr lang="en-GB" i="1" dirty="0"/>
              <a:t>centre</a:t>
            </a:r>
            <a:r>
              <a:rPr lang="en-GB" dirty="0"/>
              <a:t>) with Rommel (</a:t>
            </a:r>
            <a:r>
              <a:rPr lang="en-GB" i="1" dirty="0"/>
              <a:t>left</a:t>
            </a:r>
            <a:r>
              <a:rPr lang="en-GB" dirty="0"/>
              <a:t>) and Lt Gen Alfred Grause (</a:t>
            </a:r>
            <a:r>
              <a:rPr lang="en-GB" i="1" dirty="0"/>
              <a:t>right</a:t>
            </a:r>
            <a:r>
              <a:rPr lang="en-GB" dirty="0"/>
              <a:t>) – Rommel’s Chief of Staff in April 1944, who was replaced by Hans Speidel (below left)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F14558B-2B3B-9B7D-1785-76913C866A2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0858" y="5280658"/>
            <a:ext cx="2352510" cy="148052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83839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86E67-D960-C0BE-6918-D8C75B951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The Atlantic Wall</a:t>
            </a:r>
          </a:p>
        </p:txBody>
      </p:sp>
      <p:pic>
        <p:nvPicPr>
          <p:cNvPr id="3074" name="Picture 2" descr="Atlantic wall in Normandy">
            <a:extLst>
              <a:ext uri="{FF2B5EF4-FFF2-40B4-BE49-F238E27FC236}">
                <a16:creationId xmlns:a16="http://schemas.microsoft.com/office/drawing/2014/main" id="{A76C2829-C169-B69D-3671-78BA7334F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24040" y="3898209"/>
            <a:ext cx="3960000" cy="252381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he Atlantic Wall – 11 Key Facts About the Nazi Defences at Normandy -  MilitaryHistoryNow.com">
            <a:extLst>
              <a:ext uri="{FF2B5EF4-FFF2-40B4-BE49-F238E27FC236}">
                <a16:creationId xmlns:a16="http://schemas.microsoft.com/office/drawing/2014/main" id="{B2694D5F-7599-7A71-EAD5-52A0E4C79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4040" y="1202857"/>
            <a:ext cx="3960000" cy="252381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tlantic wall, role of the Atlantikwall on D-day - D-day Info">
            <a:extLst>
              <a:ext uri="{FF2B5EF4-FFF2-40B4-BE49-F238E27FC236}">
                <a16:creationId xmlns:a16="http://schemas.microsoft.com/office/drawing/2014/main" id="{1A67797A-E0FD-E6D6-65BD-920080569A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00" y="1202856"/>
            <a:ext cx="3960000" cy="252381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he Atlantic Wall – 11 Key Facts About the Nazi Defences at Normandy -  MilitaryHistoryNow.com">
            <a:extLst>
              <a:ext uri="{FF2B5EF4-FFF2-40B4-BE49-F238E27FC236}">
                <a16:creationId xmlns:a16="http://schemas.microsoft.com/office/drawing/2014/main" id="{2A61BDA0-FC02-2202-F737-D418A8355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3898209"/>
            <a:ext cx="3966486" cy="252381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C54424-2683-5D18-8930-7448564F7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6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A5B002-D269-FC03-191E-FAB966AE9D9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25731" y="2524719"/>
            <a:ext cx="4375066" cy="266754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4595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007B2-546F-0A2B-BD15-CDAED74CA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Defending Forces &amp; Defences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F37072-63A2-558B-F579-521DAC552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7</a:t>
            </a:fld>
            <a:endParaRPr lang="en-GB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7BF5171-6B4F-5BAF-1CA9-1E06AD93B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00" y="1151938"/>
            <a:ext cx="8640000" cy="5512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255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2C5A5-6BE8-9FEF-D0EB-60CF1DB01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The Panzer Threat</a:t>
            </a:r>
          </a:p>
        </p:txBody>
      </p:sp>
      <p:pic>
        <p:nvPicPr>
          <p:cNvPr id="4098" name="Picture 2" descr="Vimoutiers Tiger Tank - Surviving Normandy 1944 D-Day Tank">
            <a:extLst>
              <a:ext uri="{FF2B5EF4-FFF2-40B4-BE49-F238E27FC236}">
                <a16:creationId xmlns:a16="http://schemas.microsoft.com/office/drawing/2014/main" id="{2CBBC8BD-E4BC-794D-ECFA-6CF5AE86E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306" y="1417632"/>
            <a:ext cx="3960000" cy="254571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Knocked out German Panther in Normandy, 1944 | Online Collection | National  Army Museum, London">
            <a:extLst>
              <a:ext uri="{FF2B5EF4-FFF2-40B4-BE49-F238E27FC236}">
                <a16:creationId xmlns:a16="http://schemas.microsoft.com/office/drawing/2014/main" id="{E3732148-797C-8119-0451-CBCDD7A787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695" y="1417632"/>
            <a:ext cx="3960000" cy="254571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4C45B000-4D27-7348-FA34-B62F5811C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695" y="4136611"/>
            <a:ext cx="3960000" cy="256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ABD4954A-5A9C-A17B-710F-A64F34A256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60305" y="4156667"/>
            <a:ext cx="3960000" cy="256740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34C603-7CCC-00E0-5EF2-739FC244C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527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B2E7F-8210-91B7-B51D-A3548784A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A Matter of Time and Space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18CFB-3B4C-4D4A-71EF-B59015E77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D33BA-F489-7A46-B332-677FDE35A348}" type="slidenum">
              <a:rPr lang="en-GB" smtClean="0"/>
              <a:t>9</a:t>
            </a:fld>
            <a:endParaRPr lang="en-GB"/>
          </a:p>
        </p:txBody>
      </p:sp>
      <p:pic>
        <p:nvPicPr>
          <p:cNvPr id="3074" name="Picture 2" descr="D-Day">
            <a:extLst>
              <a:ext uri="{FF2B5EF4-FFF2-40B4-BE49-F238E27FC236}">
                <a16:creationId xmlns:a16="http://schemas.microsoft.com/office/drawing/2014/main" id="{8D8E8F78-8A37-E05A-424C-1D54FA6D47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2000" y="1125975"/>
            <a:ext cx="8820000" cy="537292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6130AB8-F224-882C-C311-4668FCF855FD}"/>
              </a:ext>
            </a:extLst>
          </p:cNvPr>
          <p:cNvGrpSpPr/>
          <p:nvPr/>
        </p:nvGrpSpPr>
        <p:grpSpPr>
          <a:xfrm>
            <a:off x="3878374" y="3273733"/>
            <a:ext cx="1097388" cy="1809332"/>
            <a:chOff x="3878374" y="3273733"/>
            <a:chExt cx="1097388" cy="1809332"/>
          </a:xfrm>
        </p:grpSpPr>
        <p:pic>
          <p:nvPicPr>
            <p:cNvPr id="3076" name="Picture 4">
              <a:extLst>
                <a:ext uri="{FF2B5EF4-FFF2-40B4-BE49-F238E27FC236}">
                  <a16:creationId xmlns:a16="http://schemas.microsoft.com/office/drawing/2014/main" id="{F1DDDD77-0EA9-930C-D697-117CD48A16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2235" y="3273733"/>
              <a:ext cx="789667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EB7A2F5-952E-BB92-CD8C-68B789157B81}"/>
                </a:ext>
              </a:extLst>
            </p:cNvPr>
            <p:cNvSpPr txBox="1"/>
            <p:nvPr/>
          </p:nvSpPr>
          <p:spPr>
            <a:xfrm>
              <a:off x="3878374" y="4713733"/>
              <a:ext cx="10973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21 Pz Div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12CC77D-6E77-E43E-450F-01C8DA5F4356}"/>
              </a:ext>
            </a:extLst>
          </p:cNvPr>
          <p:cNvGrpSpPr/>
          <p:nvPr/>
        </p:nvGrpSpPr>
        <p:grpSpPr>
          <a:xfrm>
            <a:off x="6474621" y="3499788"/>
            <a:ext cx="1307379" cy="1798716"/>
            <a:chOff x="6569327" y="3520770"/>
            <a:chExt cx="1307379" cy="1798716"/>
          </a:xfrm>
        </p:grpSpPr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EE51A997-321B-EA05-6E84-4C9D6E80CC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6332" y="3520770"/>
              <a:ext cx="1193371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2214F36-8576-80F8-9C09-ACE75DDC8A47}"/>
                </a:ext>
              </a:extLst>
            </p:cNvPr>
            <p:cNvSpPr txBox="1"/>
            <p:nvPr/>
          </p:nvSpPr>
          <p:spPr>
            <a:xfrm>
              <a:off x="6569327" y="4950154"/>
              <a:ext cx="130737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12 SS Pz Div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19FD9EB-1F2D-ED82-1EA9-B11449F8A176}"/>
              </a:ext>
            </a:extLst>
          </p:cNvPr>
          <p:cNvGrpSpPr/>
          <p:nvPr/>
        </p:nvGrpSpPr>
        <p:grpSpPr>
          <a:xfrm>
            <a:off x="7764151" y="4713733"/>
            <a:ext cx="1200000" cy="1768146"/>
            <a:chOff x="7764151" y="4713733"/>
            <a:chExt cx="1200000" cy="1768146"/>
          </a:xfrm>
        </p:grpSpPr>
        <p:pic>
          <p:nvPicPr>
            <p:cNvPr id="3080" name="Picture 8">
              <a:extLst>
                <a:ext uri="{FF2B5EF4-FFF2-40B4-BE49-F238E27FC236}">
                  <a16:creationId xmlns:a16="http://schemas.microsoft.com/office/drawing/2014/main" id="{E0F6B7F9-A9AD-FAC0-969F-5CFBA5A0A3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4151" y="4713733"/>
              <a:ext cx="1200000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C7A631D-FE61-2242-940E-E2B38FFD243F}"/>
                </a:ext>
              </a:extLst>
            </p:cNvPr>
            <p:cNvSpPr txBox="1"/>
            <p:nvPr/>
          </p:nvSpPr>
          <p:spPr>
            <a:xfrm>
              <a:off x="7782000" y="6112547"/>
              <a:ext cx="118215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Pz </a:t>
              </a:r>
              <a:r>
                <a:rPr lang="en-GB" dirty="0" err="1"/>
                <a:t>LehrDiv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15566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2857</TotalTime>
  <Words>390</Words>
  <Application>Microsoft Macintosh PowerPoint</Application>
  <PresentationFormat>On-screen Show (4:3)</PresentationFormat>
  <Paragraphs>128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Calibri</vt:lpstr>
      <vt:lpstr>Office Theme</vt:lpstr>
      <vt:lpstr>D-Day and the Battle of Normandy 80 Years On – A Brief Introduction</vt:lpstr>
      <vt:lpstr>The Sapper Story</vt:lpstr>
      <vt:lpstr>From the Western Desert to Normandy</vt:lpstr>
      <vt:lpstr>The German Army in the West</vt:lpstr>
      <vt:lpstr>German High Command</vt:lpstr>
      <vt:lpstr>The Atlantic Wall</vt:lpstr>
      <vt:lpstr>Defending Forces &amp; Defences</vt:lpstr>
      <vt:lpstr>The Panzer Threat</vt:lpstr>
      <vt:lpstr>A Matter of Time and Space</vt:lpstr>
      <vt:lpstr>Allied Reconnaissance by Air and Sea</vt:lpstr>
      <vt:lpstr>Initial Planning, 1943</vt:lpstr>
      <vt:lpstr>The Allied High Command, 1944</vt:lpstr>
      <vt:lpstr>The Final Plan, 1944 (1)</vt:lpstr>
      <vt:lpstr>Deception – Operation Fortitude South</vt:lpstr>
      <vt:lpstr>Logistics – Mulberry Harbours</vt:lpstr>
      <vt:lpstr>The Final Plan, 1944 (2)</vt:lpstr>
      <vt:lpstr>Naval and Air Forces</vt:lpstr>
      <vt:lpstr>The Multinational Force</vt:lpstr>
      <vt:lpstr>The Invasion</vt:lpstr>
      <vt:lpstr>Getting Ashore – Assault Technique</vt:lpstr>
      <vt:lpstr>D-Day Landings by Air and Sea</vt:lpstr>
      <vt:lpstr>Establishing a Bridgehead</vt:lpstr>
      <vt:lpstr>Airborne Operations on D-Day </vt:lpstr>
      <vt:lpstr>U.S. Ranger Operations on D-Day</vt:lpstr>
      <vt:lpstr>Utah Beach</vt:lpstr>
      <vt:lpstr>Omaha Beach</vt:lpstr>
      <vt:lpstr>Gold Beach</vt:lpstr>
      <vt:lpstr>Juno Beach</vt:lpstr>
      <vt:lpstr>Sword Beach</vt:lpstr>
      <vt:lpstr>Beyond D-Day (1)</vt:lpstr>
      <vt:lpstr>Beyond D-Day (2)</vt:lpstr>
      <vt:lpstr>Breakout in Normandy</vt:lpstr>
      <vt:lpstr>Exploitation</vt:lpstr>
      <vt:lpstr>Questions</vt:lpstr>
    </vt:vector>
  </TitlesOfParts>
  <Manager/>
  <Company>Mungo Melvin Strategic Ltd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Mungo Melvin</dc:creator>
  <cp:keywords/>
  <dc:description/>
  <cp:lastModifiedBy>Nigel Montagu</cp:lastModifiedBy>
  <cp:revision>35</cp:revision>
  <dcterms:created xsi:type="dcterms:W3CDTF">2019-10-09T12:53:38Z</dcterms:created>
  <dcterms:modified xsi:type="dcterms:W3CDTF">2024-09-21T16:00:02Z</dcterms:modified>
  <cp:category/>
</cp:coreProperties>
</file>