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324" r:id="rId2"/>
    <p:sldId id="292" r:id="rId3"/>
    <p:sldId id="370" r:id="rId4"/>
    <p:sldId id="371" r:id="rId5"/>
    <p:sldId id="372" r:id="rId6"/>
    <p:sldId id="386" r:id="rId7"/>
    <p:sldId id="376" r:id="rId8"/>
    <p:sldId id="369" r:id="rId9"/>
    <p:sldId id="380" r:id="rId10"/>
    <p:sldId id="384" r:id="rId11"/>
    <p:sldId id="390" r:id="rId12"/>
    <p:sldId id="374" r:id="rId13"/>
    <p:sldId id="375" r:id="rId14"/>
    <p:sldId id="368" r:id="rId15"/>
    <p:sldId id="391" r:id="rId16"/>
    <p:sldId id="392" r:id="rId17"/>
    <p:sldId id="381" r:id="rId18"/>
    <p:sldId id="382" r:id="rId19"/>
    <p:sldId id="388" r:id="rId20"/>
    <p:sldId id="387" r:id="rId21"/>
    <p:sldId id="389" r:id="rId22"/>
    <p:sldId id="378"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13CD5451-B9A5-4F07-BFAF-C455527C2F87}">
          <p14:sldIdLst>
            <p14:sldId id="324"/>
          </p14:sldIdLst>
        </p14:section>
        <p14:section name="The Terrain and Infrastructure" id="{07C014D5-C507-4B1B-805A-E97B200219E1}">
          <p14:sldIdLst>
            <p14:sldId id="292"/>
            <p14:sldId id="370"/>
            <p14:sldId id="371"/>
            <p14:sldId id="372"/>
            <p14:sldId id="386"/>
            <p14:sldId id="376"/>
            <p14:sldId id="369"/>
            <p14:sldId id="380"/>
            <p14:sldId id="384"/>
            <p14:sldId id="390"/>
            <p14:sldId id="374"/>
            <p14:sldId id="375"/>
            <p14:sldId id="368"/>
            <p14:sldId id="391"/>
            <p14:sldId id="392"/>
            <p14:sldId id="381"/>
            <p14:sldId id="382"/>
            <p14:sldId id="388"/>
            <p14:sldId id="387"/>
            <p14:sldId id="389"/>
          </p14:sldIdLst>
        </p14:section>
        <p14:section name="The Sappers" id="{A444E668-3360-4752-9404-6BFCF8880F3D}">
          <p14:sldIdLst>
            <p14:sldId id="37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5CF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3B73D6-A599-46C9-8BEE-B9E95C3BC913}" v="4" dt="2024-06-06T10:40:26.18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7275" autoAdjust="0"/>
  </p:normalViewPr>
  <p:slideViewPr>
    <p:cSldViewPr snapToGrid="0">
      <p:cViewPr>
        <p:scale>
          <a:sx n="99" d="100"/>
          <a:sy n="99" d="100"/>
        </p:scale>
        <p:origin x="296" y="1736"/>
      </p:cViewPr>
      <p:guideLst/>
    </p:cSldViewPr>
  </p:slideViewPr>
  <p:notesTextViewPr>
    <p:cViewPr>
      <p:scale>
        <a:sx n="1" d="1"/>
        <a:sy n="1" d="1"/>
      </p:scale>
      <p:origin x="0" y="0"/>
    </p:cViewPr>
  </p:notesTextViewPr>
  <p:sorterViewPr>
    <p:cViewPr varScale="1">
      <p:scale>
        <a:sx n="100" d="100"/>
        <a:sy n="100" d="100"/>
      </p:scale>
      <p:origin x="0" y="-417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5977C9-5D55-704E-9D54-CA2F9B118475}" type="datetimeFigureOut">
              <a:rPr lang="en-US" smtClean="0"/>
              <a:t>6/13/24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21026A-FC00-A748-985D-064F0C985940}" type="slidenum">
              <a:rPr lang="en-US" smtClean="0"/>
              <a:t>‹#›</a:t>
            </a:fld>
            <a:endParaRPr lang="en-US"/>
          </a:p>
        </p:txBody>
      </p:sp>
    </p:spTree>
    <p:extLst>
      <p:ext uri="{BB962C8B-B14F-4D97-AF65-F5344CB8AC3E}">
        <p14:creationId xmlns:p14="http://schemas.microsoft.com/office/powerpoint/2010/main" val="41137668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a:extLst>
              <a:ext uri="{FF2B5EF4-FFF2-40B4-BE49-F238E27FC236}">
                <a16:creationId xmlns:a16="http://schemas.microsoft.com/office/drawing/2014/main" id="{1D6C984E-C7CF-A67B-B9F5-C6EA1CA476F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2" name="Notes Placeholder 2">
            <a:extLst>
              <a:ext uri="{FF2B5EF4-FFF2-40B4-BE49-F238E27FC236}">
                <a16:creationId xmlns:a16="http://schemas.microsoft.com/office/drawing/2014/main" id="{12F272DB-FA6E-BB4D-87A0-8B7363D068F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3" name="Slide Number Placeholder 3">
            <a:extLst>
              <a:ext uri="{FF2B5EF4-FFF2-40B4-BE49-F238E27FC236}">
                <a16:creationId xmlns:a16="http://schemas.microsoft.com/office/drawing/2014/main" id="{AA7AAAB7-2A8E-E304-A3DF-66B122B81C8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4993D55-B8A1-C54B-AC34-AD5C612C4137}"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8613562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appears to be a Crusader tank.</a:t>
            </a:r>
          </a:p>
        </p:txBody>
      </p:sp>
      <p:sp>
        <p:nvSpPr>
          <p:cNvPr id="4" name="Slide Number Placeholder 3"/>
          <p:cNvSpPr>
            <a:spLocks noGrp="1"/>
          </p:cNvSpPr>
          <p:nvPr>
            <p:ph type="sldNum" sz="quarter" idx="5"/>
          </p:nvPr>
        </p:nvSpPr>
        <p:spPr/>
        <p:txBody>
          <a:bodyPr/>
          <a:lstStyle/>
          <a:p>
            <a:fld id="{EF21026A-FC00-A748-985D-064F0C985940}" type="slidenum">
              <a:rPr lang="en-US" smtClean="0"/>
              <a:t>10</a:t>
            </a:fld>
            <a:endParaRPr lang="en-US"/>
          </a:p>
        </p:txBody>
      </p:sp>
    </p:spTree>
    <p:extLst>
      <p:ext uri="{BB962C8B-B14F-4D97-AF65-F5344CB8AC3E}">
        <p14:creationId xmlns:p14="http://schemas.microsoft.com/office/powerpoint/2010/main" val="17984170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what happened to bridges that didn’t allow for rapid rises in the water level.</a:t>
            </a:r>
          </a:p>
          <a:p>
            <a:r>
              <a:rPr lang="en-GB" dirty="0"/>
              <a:t>Effects of the Sangro spate of 4</a:t>
            </a:r>
            <a:r>
              <a:rPr lang="en-GB" baseline="30000" dirty="0"/>
              <a:t>th</a:t>
            </a:r>
            <a:r>
              <a:rPr lang="en-GB" dirty="0"/>
              <a:t> December 1943</a:t>
            </a:r>
          </a:p>
        </p:txBody>
      </p:sp>
      <p:sp>
        <p:nvSpPr>
          <p:cNvPr id="4" name="Slide Number Placeholder 3"/>
          <p:cNvSpPr>
            <a:spLocks noGrp="1"/>
          </p:cNvSpPr>
          <p:nvPr>
            <p:ph type="sldNum" sz="quarter" idx="5"/>
          </p:nvPr>
        </p:nvSpPr>
        <p:spPr/>
        <p:txBody>
          <a:bodyPr/>
          <a:lstStyle/>
          <a:p>
            <a:fld id="{EF21026A-FC00-A748-985D-064F0C985940}" type="slidenum">
              <a:rPr lang="en-US" smtClean="0"/>
              <a:t>11</a:t>
            </a:fld>
            <a:endParaRPr lang="en-US"/>
          </a:p>
        </p:txBody>
      </p:sp>
    </p:spTree>
    <p:extLst>
      <p:ext uri="{BB962C8B-B14F-4D97-AF65-F5344CB8AC3E}">
        <p14:creationId xmlns:p14="http://schemas.microsoft.com/office/powerpoint/2010/main" val="42367238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Rather stilted language by Maj Gen Coxwell-Rogers, but the sentiment is clear.</a:t>
            </a:r>
          </a:p>
        </p:txBody>
      </p:sp>
      <p:sp>
        <p:nvSpPr>
          <p:cNvPr id="4" name="Slide Number Placeholder 3"/>
          <p:cNvSpPr>
            <a:spLocks noGrp="1"/>
          </p:cNvSpPr>
          <p:nvPr>
            <p:ph type="sldNum" sz="quarter" idx="5"/>
          </p:nvPr>
        </p:nvSpPr>
        <p:spPr/>
        <p:txBody>
          <a:bodyPr/>
          <a:lstStyle/>
          <a:p>
            <a:fld id="{EF21026A-FC00-A748-985D-064F0C985940}" type="slidenum">
              <a:rPr lang="en-US" smtClean="0"/>
              <a:t>12</a:t>
            </a:fld>
            <a:endParaRPr lang="en-US"/>
          </a:p>
        </p:txBody>
      </p:sp>
    </p:spTree>
    <p:extLst>
      <p:ext uri="{BB962C8B-B14F-4D97-AF65-F5344CB8AC3E}">
        <p14:creationId xmlns:p14="http://schemas.microsoft.com/office/powerpoint/2010/main" val="7940767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numbers of Sappers involved is difficult to count. This is the total extracted from Engineers in Italy, not counting the Americans, French and Brazilians. </a:t>
            </a:r>
          </a:p>
          <a:p>
            <a:r>
              <a:rPr lang="en-GB" dirty="0"/>
              <a:t>Not all were in Italy all the time, with some divisions being extracted to train for D Day, and then some American and all the French leaving for southern France, and then the Canadians all being off to France when it was decided to group all the Canadians together. But it is a staggering sum nonetheless.</a:t>
            </a:r>
          </a:p>
          <a:p>
            <a:r>
              <a:rPr lang="en-GB" dirty="0"/>
              <a:t>Armoured Engineer Squadrons are not included as each one was an existing squadron or company, re-equipped and renumbered. </a:t>
            </a:r>
          </a:p>
          <a:p>
            <a:r>
              <a:rPr lang="en-GB" dirty="0"/>
              <a:t>Also, by the end of the War each company had lots of Italians under command, which would inflate the figures by a factor of two or three.</a:t>
            </a:r>
          </a:p>
          <a:p>
            <a:r>
              <a:rPr lang="en-GB" dirty="0"/>
              <a:t>The Americans had rather more Engineers, although they tended to be more specialised and less multi-purpose. </a:t>
            </a:r>
          </a:p>
          <a:p>
            <a:r>
              <a:rPr lang="en-GB" dirty="0"/>
              <a:t>So with the French and the Brazilians, we can see that the total numbers were in excess of 100,0000.</a:t>
            </a:r>
          </a:p>
        </p:txBody>
      </p:sp>
      <p:sp>
        <p:nvSpPr>
          <p:cNvPr id="4" name="Slide Number Placeholder 3"/>
          <p:cNvSpPr>
            <a:spLocks noGrp="1"/>
          </p:cNvSpPr>
          <p:nvPr>
            <p:ph type="sldNum" sz="quarter" idx="5"/>
          </p:nvPr>
        </p:nvSpPr>
        <p:spPr/>
        <p:txBody>
          <a:bodyPr/>
          <a:lstStyle/>
          <a:p>
            <a:fld id="{EF21026A-FC00-A748-985D-064F0C985940}" type="slidenum">
              <a:rPr lang="en-US" smtClean="0"/>
              <a:t>14</a:t>
            </a:fld>
            <a:endParaRPr lang="en-US"/>
          </a:p>
        </p:txBody>
      </p:sp>
    </p:spTree>
    <p:extLst>
      <p:ext uri="{BB962C8B-B14F-4D97-AF65-F5344CB8AC3E}">
        <p14:creationId xmlns:p14="http://schemas.microsoft.com/office/powerpoint/2010/main" val="13512395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Quickly comparing todays units with those of WW2, they were very similar, except that they were manpower heavy, with hardly any machinery or powered tools.</a:t>
            </a:r>
          </a:p>
          <a:p>
            <a:r>
              <a:rPr lang="en-GB" dirty="0"/>
              <a:t>Plant was scarce and like all scarce resources, controlled at higher level. War Dairies always mention when they got a bulldozer.</a:t>
            </a:r>
          </a:p>
          <a:p>
            <a:r>
              <a:rPr lang="en-GB" dirty="0"/>
              <a:t>Until 1945 armoured divisions had fewer sappers as an armoured division had only one infantry brigade, and unarmoured sappers couldn’t do a lot for tanks.</a:t>
            </a:r>
          </a:p>
          <a:p>
            <a:endParaRPr lang="en-GB" dirty="0"/>
          </a:p>
          <a:p>
            <a:endParaRPr lang="en-GB" dirty="0"/>
          </a:p>
        </p:txBody>
      </p:sp>
      <p:sp>
        <p:nvSpPr>
          <p:cNvPr id="4" name="Slide Number Placeholder 3"/>
          <p:cNvSpPr>
            <a:spLocks noGrp="1"/>
          </p:cNvSpPr>
          <p:nvPr>
            <p:ph type="sldNum" sz="quarter" idx="5"/>
          </p:nvPr>
        </p:nvSpPr>
        <p:spPr/>
        <p:txBody>
          <a:bodyPr/>
          <a:lstStyle/>
          <a:p>
            <a:fld id="{EF21026A-FC00-A748-985D-064F0C985940}" type="slidenum">
              <a:rPr lang="en-US" smtClean="0"/>
              <a:t>15</a:t>
            </a:fld>
            <a:endParaRPr lang="en-US"/>
          </a:p>
        </p:txBody>
      </p:sp>
    </p:spTree>
    <p:extLst>
      <p:ext uri="{BB962C8B-B14F-4D97-AF65-F5344CB8AC3E}">
        <p14:creationId xmlns:p14="http://schemas.microsoft.com/office/powerpoint/2010/main" val="19051965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were about 50 prewar companies, and about as many prewar TA companies, so most of the sapper units were raised during the war.</a:t>
            </a:r>
          </a:p>
          <a:p>
            <a:r>
              <a:rPr lang="en-GB" dirty="0"/>
              <a:t>By 1943 most of the OCs were acting majors who had been lieutenants in 1939.  The same could be true in a couple of years of course.</a:t>
            </a:r>
          </a:p>
          <a:p>
            <a:r>
              <a:rPr lang="en-GB" dirty="0"/>
              <a:t>They had got to Italy in a variety of different ways. </a:t>
            </a:r>
          </a:p>
          <a:p>
            <a:r>
              <a:rPr lang="en-GB" dirty="0"/>
              <a:t>A few had been to France in the BEF in 1940 and had been introduced to chaos there. </a:t>
            </a:r>
          </a:p>
          <a:p>
            <a:r>
              <a:rPr lang="en-GB" dirty="0"/>
              <a:t>The 8</a:t>
            </a:r>
            <a:r>
              <a:rPr lang="en-GB" baseline="30000" dirty="0"/>
              <a:t>th</a:t>
            </a:r>
            <a:r>
              <a:rPr lang="en-GB" dirty="0"/>
              <a:t> Army Field Companies were experienced in desert warfare, possibly a bit cautious by this time. </a:t>
            </a:r>
          </a:p>
          <a:p>
            <a:r>
              <a:rPr lang="en-GB" dirty="0"/>
              <a:t>Those who had spent time in Iraq and Palestine had had a gentle introduction to the war, and this is reflected in their War Diaries which are rich in cricket matches and concerts.</a:t>
            </a:r>
          </a:p>
          <a:p>
            <a:r>
              <a:rPr lang="en-GB" dirty="0"/>
              <a:t>Others has arrived in Tunisia and had had a baptism of fire there, and were still pretty keen.</a:t>
            </a:r>
          </a:p>
          <a:p>
            <a:r>
              <a:rPr lang="en-GB" dirty="0"/>
              <a:t>And lastly there were those who arrived direct from the UK, who were very keen, often still commanded by elderly types who had to be weeded out, and who had been trained in the UK with lots of restrictions on their training, so were inexperienced.</a:t>
            </a:r>
          </a:p>
        </p:txBody>
      </p:sp>
      <p:sp>
        <p:nvSpPr>
          <p:cNvPr id="4" name="Slide Number Placeholder 3"/>
          <p:cNvSpPr>
            <a:spLocks noGrp="1"/>
          </p:cNvSpPr>
          <p:nvPr>
            <p:ph type="sldNum" sz="quarter" idx="5"/>
          </p:nvPr>
        </p:nvSpPr>
        <p:spPr/>
        <p:txBody>
          <a:bodyPr/>
          <a:lstStyle/>
          <a:p>
            <a:fld id="{EF21026A-FC00-A748-985D-064F0C985940}" type="slidenum">
              <a:rPr lang="en-US" smtClean="0"/>
              <a:t>16</a:t>
            </a:fld>
            <a:endParaRPr lang="en-US"/>
          </a:p>
        </p:txBody>
      </p:sp>
    </p:spTree>
    <p:extLst>
      <p:ext uri="{BB962C8B-B14F-4D97-AF65-F5344CB8AC3E}">
        <p14:creationId xmlns:p14="http://schemas.microsoft.com/office/powerpoint/2010/main" val="27309132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Most sapper work was done with hand tools, as seen here.</a:t>
            </a:r>
          </a:p>
        </p:txBody>
      </p:sp>
      <p:sp>
        <p:nvSpPr>
          <p:cNvPr id="4" name="Slide Number Placeholder 3"/>
          <p:cNvSpPr>
            <a:spLocks noGrp="1"/>
          </p:cNvSpPr>
          <p:nvPr>
            <p:ph type="sldNum" sz="quarter" idx="5"/>
          </p:nvPr>
        </p:nvSpPr>
        <p:spPr/>
        <p:txBody>
          <a:bodyPr/>
          <a:lstStyle/>
          <a:p>
            <a:fld id="{EF21026A-FC00-A748-985D-064F0C985940}" type="slidenum">
              <a:rPr lang="en-US" smtClean="0"/>
              <a:t>17</a:t>
            </a:fld>
            <a:endParaRPr lang="en-US"/>
          </a:p>
        </p:txBody>
      </p:sp>
    </p:spTree>
    <p:extLst>
      <p:ext uri="{BB962C8B-B14F-4D97-AF65-F5344CB8AC3E}">
        <p14:creationId xmlns:p14="http://schemas.microsoft.com/office/powerpoint/2010/main" val="6218151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Bulldozers were very rare, unless you happened to be working with the Americans.</a:t>
            </a:r>
          </a:p>
        </p:txBody>
      </p:sp>
      <p:sp>
        <p:nvSpPr>
          <p:cNvPr id="4" name="Slide Number Placeholder 3"/>
          <p:cNvSpPr>
            <a:spLocks noGrp="1"/>
          </p:cNvSpPr>
          <p:nvPr>
            <p:ph type="sldNum" sz="quarter" idx="5"/>
          </p:nvPr>
        </p:nvSpPr>
        <p:spPr/>
        <p:txBody>
          <a:bodyPr/>
          <a:lstStyle/>
          <a:p>
            <a:fld id="{EF21026A-FC00-A748-985D-064F0C985940}" type="slidenum">
              <a:rPr lang="en-US" smtClean="0"/>
              <a:t>18</a:t>
            </a:fld>
            <a:endParaRPr lang="en-US"/>
          </a:p>
        </p:txBody>
      </p:sp>
    </p:spTree>
    <p:extLst>
      <p:ext uri="{BB962C8B-B14F-4D97-AF65-F5344CB8AC3E}">
        <p14:creationId xmlns:p14="http://schemas.microsoft.com/office/powerpoint/2010/main" val="15173615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More mud.</a:t>
            </a:r>
          </a:p>
        </p:txBody>
      </p:sp>
      <p:sp>
        <p:nvSpPr>
          <p:cNvPr id="4" name="Slide Number Placeholder 3"/>
          <p:cNvSpPr>
            <a:spLocks noGrp="1"/>
          </p:cNvSpPr>
          <p:nvPr>
            <p:ph type="sldNum" sz="quarter" idx="5"/>
          </p:nvPr>
        </p:nvSpPr>
        <p:spPr/>
        <p:txBody>
          <a:bodyPr/>
          <a:lstStyle/>
          <a:p>
            <a:fld id="{EF21026A-FC00-A748-985D-064F0C985940}" type="slidenum">
              <a:rPr lang="en-US" smtClean="0"/>
              <a:t>19</a:t>
            </a:fld>
            <a:endParaRPr lang="en-US"/>
          </a:p>
        </p:txBody>
      </p:sp>
    </p:spTree>
    <p:extLst>
      <p:ext uri="{BB962C8B-B14F-4D97-AF65-F5344CB8AC3E}">
        <p14:creationId xmlns:p14="http://schemas.microsoft.com/office/powerpoint/2010/main" val="36227451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the campaign went on, mules were used more often.</a:t>
            </a:r>
          </a:p>
        </p:txBody>
      </p:sp>
      <p:sp>
        <p:nvSpPr>
          <p:cNvPr id="4" name="Slide Number Placeholder 3"/>
          <p:cNvSpPr>
            <a:spLocks noGrp="1"/>
          </p:cNvSpPr>
          <p:nvPr>
            <p:ph type="sldNum" sz="quarter" idx="5"/>
          </p:nvPr>
        </p:nvSpPr>
        <p:spPr/>
        <p:txBody>
          <a:bodyPr/>
          <a:lstStyle/>
          <a:p>
            <a:fld id="{EF21026A-FC00-A748-985D-064F0C985940}" type="slidenum">
              <a:rPr lang="en-US" smtClean="0"/>
              <a:t>20</a:t>
            </a:fld>
            <a:endParaRPr lang="en-US"/>
          </a:p>
        </p:txBody>
      </p:sp>
    </p:spTree>
    <p:extLst>
      <p:ext uri="{BB962C8B-B14F-4D97-AF65-F5344CB8AC3E}">
        <p14:creationId xmlns:p14="http://schemas.microsoft.com/office/powerpoint/2010/main" val="10317293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dirty="0"/>
              <a:t>Our study begins in September 1943 when the Allies invade southern Italy.</a:t>
            </a:r>
          </a:p>
          <a:p>
            <a:r>
              <a:rPr lang="en-GB" sz="1600" dirty="0"/>
              <a:t>What was waiting for them?</a:t>
            </a:r>
          </a:p>
          <a:p>
            <a:r>
              <a:rPr lang="en-GB" sz="1600" dirty="0"/>
              <a:t>While the basic geography hasn’t changed, much about Italy in 1943 was very different from today. </a:t>
            </a:r>
          </a:p>
          <a:p>
            <a:r>
              <a:rPr lang="en-GB" sz="1600" dirty="0"/>
              <a:t>What hasn’t changed is that Italy was a jumble of mountains, foothills, rivers and plains, with the Alps blocking access to the rest of Europe to the north.</a:t>
            </a:r>
          </a:p>
          <a:p>
            <a:r>
              <a:rPr lang="en-GB" sz="1600" dirty="0"/>
              <a:t>With twice the area of the UK, it has an extensive coastline and the Apennine mountains running down the middle.</a:t>
            </a:r>
          </a:p>
          <a:p>
            <a:r>
              <a:rPr lang="en-GB" sz="1600" dirty="0"/>
              <a:t>Lots of rivers running from the mountains to the sea and narrow coastal plains.</a:t>
            </a:r>
          </a:p>
          <a:p>
            <a:r>
              <a:rPr lang="en-GB" sz="1600" dirty="0"/>
              <a:t>To the north and south of the Apennines are two large plains, in the north the Po Valley and plain, about the size of Scotland. In the south is the Foggia plain, whose capture was one of the main Allied aims. Possession of Foggia would allow the Allies to bomb enemy industrial targets in Austria, southern Germany, and of course the highly strategic Rumanian oilfields at Ploesti.</a:t>
            </a:r>
          </a:p>
          <a:p>
            <a:r>
              <a:rPr lang="en-GB" sz="1600" dirty="0"/>
              <a:t>The climate was variable, with harsh extremes. It rains a lot in the spring and autumn with snow, sleet and ice in the harsh producing</a:t>
            </a:r>
          </a:p>
          <a:p>
            <a:r>
              <a:rPr lang="en-GB" sz="1600" dirty="0"/>
              <a:t>The population, at 42 million was slightly small than that of the UK. </a:t>
            </a:r>
          </a:p>
          <a:p>
            <a:r>
              <a:rPr lang="en-GB" sz="1600" dirty="0"/>
              <a:t>The big difference from today was that the infrastructure was very poor compared with 1930s northern Europe..</a:t>
            </a:r>
          </a:p>
          <a:p>
            <a:r>
              <a:rPr lang="en-GB" sz="1600" dirty="0"/>
              <a:t>Such industry as there was, was in the north, especially around Milan and Turin, having been run by the Austrians for most of the 19</a:t>
            </a:r>
            <a:r>
              <a:rPr lang="en-GB" sz="1600" baseline="30000" dirty="0"/>
              <a:t>th</a:t>
            </a:r>
            <a:r>
              <a:rPr lang="en-GB" sz="1600" dirty="0"/>
              <a:t> Century, and living standards were relatively good there, with most living in the reasonably well in the north.</a:t>
            </a:r>
          </a:p>
          <a:p>
            <a:r>
              <a:rPr lang="en-GB" sz="1600" dirty="0"/>
              <a:t>But in the south the Italians lived in agricultural squalor, with sanitation an optional extra.</a:t>
            </a:r>
          </a:p>
          <a:p>
            <a:r>
              <a:rPr lang="en-GB" sz="1600" dirty="0"/>
              <a:t>Agriculture was the main industry of Italy at the time. There were very few tractors, horses and mules did the hauling and pulling. </a:t>
            </a:r>
          </a:p>
          <a:p>
            <a:r>
              <a:rPr lang="en-GB" sz="1600" dirty="0"/>
              <a:t>Life was very hard and basic in the south</a:t>
            </a:r>
          </a:p>
          <a:p>
            <a:endParaRPr lang="en-GB" dirty="0"/>
          </a:p>
        </p:txBody>
      </p:sp>
      <p:sp>
        <p:nvSpPr>
          <p:cNvPr id="4" name="Slide Number Placeholder 3"/>
          <p:cNvSpPr>
            <a:spLocks noGrp="1"/>
          </p:cNvSpPr>
          <p:nvPr>
            <p:ph type="sldNum" sz="quarter" idx="5"/>
          </p:nvPr>
        </p:nvSpPr>
        <p:spPr/>
        <p:txBody>
          <a:bodyPr/>
          <a:lstStyle/>
          <a:p>
            <a:fld id="{EF21026A-FC00-A748-985D-064F0C985940}" type="slidenum">
              <a:rPr lang="en-US" smtClean="0"/>
              <a:t>2</a:t>
            </a:fld>
            <a:endParaRPr lang="en-US"/>
          </a:p>
        </p:txBody>
      </p:sp>
    </p:spTree>
    <p:extLst>
      <p:ext uri="{BB962C8B-B14F-4D97-AF65-F5344CB8AC3E}">
        <p14:creationId xmlns:p14="http://schemas.microsoft.com/office/powerpoint/2010/main" val="22580422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Even the American trucks, which had four-wheel drive, were defeated by the mud, although their better traction meant that where there were detours around demolitions, they bogged in less and the Americans consequently used less Bailey than did the British.</a:t>
            </a:r>
          </a:p>
          <a:p>
            <a:r>
              <a:rPr lang="en-GB" dirty="0"/>
              <a:t>As De </a:t>
            </a:r>
            <a:r>
              <a:rPr lang="en-GB" dirty="0" err="1"/>
              <a:t>Guingand</a:t>
            </a:r>
            <a:r>
              <a:rPr lang="en-GB" dirty="0"/>
              <a:t> said, we advanced as quickly as the Sappers would allow us.</a:t>
            </a:r>
          </a:p>
        </p:txBody>
      </p:sp>
      <p:sp>
        <p:nvSpPr>
          <p:cNvPr id="4" name="Slide Number Placeholder 3"/>
          <p:cNvSpPr>
            <a:spLocks noGrp="1"/>
          </p:cNvSpPr>
          <p:nvPr>
            <p:ph type="sldNum" sz="quarter" idx="5"/>
          </p:nvPr>
        </p:nvSpPr>
        <p:spPr/>
        <p:txBody>
          <a:bodyPr/>
          <a:lstStyle/>
          <a:p>
            <a:fld id="{EF21026A-FC00-A748-985D-064F0C985940}" type="slidenum">
              <a:rPr lang="en-US" smtClean="0"/>
              <a:t>21</a:t>
            </a:fld>
            <a:endParaRPr lang="en-US"/>
          </a:p>
        </p:txBody>
      </p:sp>
    </p:spTree>
    <p:extLst>
      <p:ext uri="{BB962C8B-B14F-4D97-AF65-F5344CB8AC3E}">
        <p14:creationId xmlns:p14="http://schemas.microsoft.com/office/powerpoint/2010/main" val="36928111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Avenir Next Demi Bold" panose="020B0503020202020204" pitchFamily="34" charset="0"/>
              </a:rPr>
              <a:t>Three sappers with picks and shovels, in ponchos and steel helmets, trudging along a muddy road at night in pouring rain: This sums it all up.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a:latin typeface="Avenir Next Demi Bold" panose="020B0503020202020204" pitchFamily="34" charset="0"/>
              </a:rPr>
              <a:t>Thank you.</a:t>
            </a:r>
            <a:endParaRPr lang="en-US" sz="1200" b="1" dirty="0">
              <a:latin typeface="Avenir Next Demi Bold" panose="020B0503020202020204" pitchFamily="34" charset="0"/>
            </a:endParaRPr>
          </a:p>
          <a:p>
            <a:endParaRPr lang="en-GB" dirty="0"/>
          </a:p>
        </p:txBody>
      </p:sp>
      <p:sp>
        <p:nvSpPr>
          <p:cNvPr id="4" name="Slide Number Placeholder 3"/>
          <p:cNvSpPr>
            <a:spLocks noGrp="1"/>
          </p:cNvSpPr>
          <p:nvPr>
            <p:ph type="sldNum" sz="quarter" idx="5"/>
          </p:nvPr>
        </p:nvSpPr>
        <p:spPr/>
        <p:txBody>
          <a:bodyPr/>
          <a:lstStyle/>
          <a:p>
            <a:fld id="{EF21026A-FC00-A748-985D-064F0C985940}" type="slidenum">
              <a:rPr lang="en-US" smtClean="0"/>
              <a:t>22</a:t>
            </a:fld>
            <a:endParaRPr lang="en-US"/>
          </a:p>
        </p:txBody>
      </p:sp>
    </p:spTree>
    <p:extLst>
      <p:ext uri="{BB962C8B-B14F-4D97-AF65-F5344CB8AC3E}">
        <p14:creationId xmlns:p14="http://schemas.microsoft.com/office/powerpoint/2010/main" val="19236831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t>
            </a:r>
          </a:p>
          <a:p>
            <a:r>
              <a:rPr lang="en-GB" dirty="0"/>
              <a:t>As we can see, the roads in 1943 were better, and there were a lot more of them, in the north, rather than in the south.</a:t>
            </a:r>
          </a:p>
          <a:p>
            <a:r>
              <a:rPr lang="en-GB" dirty="0"/>
              <a:t>The railways often ran alongside the roads and again they were much better in the north.</a:t>
            </a:r>
          </a:p>
          <a:p>
            <a:r>
              <a:rPr lang="en-GB" dirty="0"/>
              <a:t>Ports were few and far between, and of limited capacity. The only major port in the south was Naples, which </a:t>
            </a:r>
            <a:r>
              <a:rPr lang="en-GB" dirty="0" err="1"/>
              <a:t>handlds</a:t>
            </a:r>
            <a:r>
              <a:rPr lang="en-GB" dirty="0"/>
              <a:t> 9% of Italy’s prewar maritime trade. </a:t>
            </a:r>
          </a:p>
          <a:p>
            <a:r>
              <a:rPr lang="en-GB" dirty="0"/>
              <a:t>It was thus very important to take Naples quickly and to get it operating at full capacity to supply the Allies. </a:t>
            </a:r>
          </a:p>
          <a:p>
            <a:r>
              <a:rPr lang="en-GB" dirty="0"/>
              <a:t>Given the scarcity of roads in the south, it can be argued that the Allies arrived with more vehicles than the road system could cope with. </a:t>
            </a:r>
          </a:p>
          <a:p>
            <a:r>
              <a:rPr lang="en-GB" dirty="0"/>
              <a:t>Formations such as the French and the Indians, who were used to operating in mountainous terrain, and who were familiar with pack animals, found the mountains less formidable.</a:t>
            </a:r>
          </a:p>
          <a:p>
            <a:r>
              <a:rPr lang="en-GB" dirty="0"/>
              <a:t>For the record, it must be recalled that the British did have 52 Lowland Division which </a:t>
            </a:r>
            <a:r>
              <a:rPr lang="en-GB" dirty="0" err="1"/>
              <a:t>wasorganised</a:t>
            </a:r>
            <a:r>
              <a:rPr lang="en-GB" dirty="0"/>
              <a:t> for mountain warfare. But it was kept in the UK, to be used in Norway, </a:t>
            </a:r>
          </a:p>
          <a:p>
            <a:r>
              <a:rPr lang="en-GB" dirty="0"/>
              <a:t>Eventually, in the autumn of 1944, it was used at Walcheren, in the Netherlands, mainly below sea level!</a:t>
            </a:r>
          </a:p>
          <a:p>
            <a:endParaRPr lang="en-GB" dirty="0"/>
          </a:p>
        </p:txBody>
      </p:sp>
      <p:sp>
        <p:nvSpPr>
          <p:cNvPr id="4" name="Slide Number Placeholder 3"/>
          <p:cNvSpPr>
            <a:spLocks noGrp="1"/>
          </p:cNvSpPr>
          <p:nvPr>
            <p:ph type="sldNum" sz="quarter" idx="5"/>
          </p:nvPr>
        </p:nvSpPr>
        <p:spPr/>
        <p:txBody>
          <a:bodyPr/>
          <a:lstStyle/>
          <a:p>
            <a:fld id="{EF21026A-FC00-A748-985D-064F0C985940}" type="slidenum">
              <a:rPr lang="en-US" smtClean="0"/>
              <a:t>3</a:t>
            </a:fld>
            <a:endParaRPr lang="en-US"/>
          </a:p>
        </p:txBody>
      </p:sp>
    </p:spTree>
    <p:extLst>
      <p:ext uri="{BB962C8B-B14F-4D97-AF65-F5344CB8AC3E}">
        <p14:creationId xmlns:p14="http://schemas.microsoft.com/office/powerpoint/2010/main" val="20241831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000" dirty="0"/>
              <a:t>To quote from Notes from the Theatre of War:</a:t>
            </a:r>
          </a:p>
          <a:p>
            <a:r>
              <a:rPr lang="en-GB" sz="2000" dirty="0"/>
              <a:t>The Germans’ great advantage has been that they have been able to fall back to chosen defensive positions in very suitable ground, </a:t>
            </a:r>
          </a:p>
          <a:p>
            <a:r>
              <a:rPr lang="en-GB" sz="2000" dirty="0"/>
              <a:t>delaying our mechanized army with demolitions and mines in a country of mountains and rivers, where roads are scarce.. </a:t>
            </a:r>
          </a:p>
          <a:p>
            <a:endParaRPr lang="en-GB" dirty="0"/>
          </a:p>
        </p:txBody>
      </p:sp>
      <p:sp>
        <p:nvSpPr>
          <p:cNvPr id="4" name="Slide Number Placeholder 3"/>
          <p:cNvSpPr>
            <a:spLocks noGrp="1"/>
          </p:cNvSpPr>
          <p:nvPr>
            <p:ph type="sldNum" sz="quarter" idx="5"/>
          </p:nvPr>
        </p:nvSpPr>
        <p:spPr/>
        <p:txBody>
          <a:bodyPr/>
          <a:lstStyle/>
          <a:p>
            <a:fld id="{EF21026A-FC00-A748-985D-064F0C985940}" type="slidenum">
              <a:rPr lang="en-US" smtClean="0"/>
              <a:t>4</a:t>
            </a:fld>
            <a:endParaRPr lang="en-US"/>
          </a:p>
        </p:txBody>
      </p:sp>
    </p:spTree>
    <p:extLst>
      <p:ext uri="{BB962C8B-B14F-4D97-AF65-F5344CB8AC3E}">
        <p14:creationId xmlns:p14="http://schemas.microsoft.com/office/powerpoint/2010/main" val="40941049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Here is the campaign in its entirety. </a:t>
            </a:r>
          </a:p>
          <a:p>
            <a:r>
              <a:rPr lang="en-GB" dirty="0"/>
              <a:t>After a relatively successful amphibious landing, Sicily was taken in 6 weeks of hard fighting by the Americans, British and Canadians.</a:t>
            </a:r>
          </a:p>
          <a:p>
            <a:r>
              <a:rPr lang="en-GB" dirty="0"/>
              <a:t>Southern Italian Ports were sized quickly within 3 weeks and Operation Avalanche delivered the US 5</a:t>
            </a:r>
            <a:r>
              <a:rPr lang="en-GB" baseline="30000" dirty="0"/>
              <a:t>th</a:t>
            </a:r>
            <a:r>
              <a:rPr lang="en-GB" dirty="0"/>
              <a:t> Army to Salerno with two British Divisions on 9</a:t>
            </a:r>
            <a:r>
              <a:rPr lang="en-GB" baseline="30000" dirty="0"/>
              <a:t>th</a:t>
            </a:r>
            <a:r>
              <a:rPr lang="en-GB" dirty="0"/>
              <a:t> September 1943, but it then took 20 months of hard fighting to get all the way up Italy.</a:t>
            </a:r>
          </a:p>
          <a:p>
            <a:r>
              <a:rPr lang="en-GB" dirty="0"/>
              <a:t>We will start our detailed study from the Salerno landings.</a:t>
            </a:r>
          </a:p>
          <a:p>
            <a:pPr marL="0" indent="0">
              <a:buFont typeface="Arial" panose="020B0604020202020204" pitchFamily="34" charset="0"/>
              <a:buNone/>
            </a:pPr>
            <a:r>
              <a:rPr lang="en-GB" dirty="0"/>
              <a:t>The themes will then be:</a:t>
            </a:r>
          </a:p>
          <a:p>
            <a:pPr marL="171450" indent="-171450">
              <a:buFont typeface="Arial" panose="020B0604020202020204" pitchFamily="34" charset="0"/>
              <a:buChar char="•"/>
            </a:pPr>
            <a:r>
              <a:rPr lang="en-GB" dirty="0"/>
              <a:t>Learning and improvising on the </a:t>
            </a:r>
            <a:r>
              <a:rPr lang="en-GB" dirty="0" err="1"/>
              <a:t>Volturno</a:t>
            </a:r>
            <a:endParaRPr lang="en-GB" dirty="0"/>
          </a:p>
          <a:p>
            <a:pPr marL="171450" indent="-171450">
              <a:buFont typeface="Arial" panose="020B0604020202020204" pitchFamily="34" charset="0"/>
              <a:buChar char="•"/>
            </a:pPr>
            <a:r>
              <a:rPr lang="en-GB" dirty="0"/>
              <a:t>Confident and innovative use of new equipment at Cassino</a:t>
            </a:r>
          </a:p>
          <a:p>
            <a:pPr marL="171450" indent="-171450">
              <a:buFont typeface="Arial" panose="020B0604020202020204" pitchFamily="34" charset="0"/>
              <a:buChar char="•"/>
            </a:pPr>
            <a:r>
              <a:rPr lang="en-GB" dirty="0"/>
              <a:t>Operating under armour up to the Po</a:t>
            </a:r>
          </a:p>
          <a:p>
            <a:pPr marL="171450" indent="-171450">
              <a:buFont typeface="Arial" panose="020B0604020202020204" pitchFamily="34" charset="0"/>
              <a:buChar char="•"/>
            </a:pPr>
            <a:r>
              <a:rPr lang="en-GB" dirty="0"/>
              <a:t>Restoring and creating infrastructure </a:t>
            </a:r>
          </a:p>
          <a:p>
            <a:endParaRPr lang="en-GB" dirty="0"/>
          </a:p>
        </p:txBody>
      </p:sp>
      <p:sp>
        <p:nvSpPr>
          <p:cNvPr id="4" name="Slide Number Placeholder 3"/>
          <p:cNvSpPr>
            <a:spLocks noGrp="1"/>
          </p:cNvSpPr>
          <p:nvPr>
            <p:ph type="sldNum" sz="quarter" idx="5"/>
          </p:nvPr>
        </p:nvSpPr>
        <p:spPr/>
        <p:txBody>
          <a:bodyPr/>
          <a:lstStyle/>
          <a:p>
            <a:fld id="{EF21026A-FC00-A748-985D-064F0C985940}" type="slidenum">
              <a:rPr lang="en-US" smtClean="0"/>
              <a:t>5</a:t>
            </a:fld>
            <a:endParaRPr lang="en-US"/>
          </a:p>
        </p:txBody>
      </p:sp>
    </p:spTree>
    <p:extLst>
      <p:ext uri="{BB962C8B-B14F-4D97-AF65-F5344CB8AC3E}">
        <p14:creationId xmlns:p14="http://schemas.microsoft.com/office/powerpoint/2010/main" val="28594817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First let us remind ourselves of the </a:t>
            </a:r>
            <a:r>
              <a:rPr lang="en-GB" altLang="en-US" sz="1200" b="0" dirty="0" err="1">
                <a:solidFill>
                  <a:schemeClr val="accent4">
                    <a:lumMod val="40000"/>
                    <a:lumOff val="60000"/>
                  </a:schemeClr>
                </a:solidFill>
                <a:latin typeface="Trajan Pro 3 Semibold" panose="02020502050503020301" pitchFamily="18" charset="0"/>
              </a:rPr>
              <a:t>The</a:t>
            </a:r>
            <a:r>
              <a:rPr lang="en-GB" altLang="en-US" sz="1200" b="0" dirty="0">
                <a:solidFill>
                  <a:schemeClr val="accent4">
                    <a:lumMod val="40000"/>
                    <a:lumOff val="60000"/>
                  </a:schemeClr>
                </a:solidFill>
                <a:latin typeface="Trajan Pro 3 Semibold" panose="02020502050503020301" pitchFamily="18" charset="0"/>
              </a:rPr>
              <a:t> Allied Aims of the Italian Campaign</a:t>
            </a:r>
            <a:endParaRPr lang="en-GB" sz="1200" b="0" u="none" strike="noStrike" dirty="0">
              <a:solidFill>
                <a:schemeClr val="accent4">
                  <a:lumMod val="40000"/>
                  <a:lumOff val="60000"/>
                </a:schemeClr>
              </a:solidFill>
              <a:effectLst/>
              <a:latin typeface="Trajan Pro 3" panose="02020502050503020301" pitchFamily="18" charset="0"/>
              <a:cs typeface="Arial" panose="020B0604020202020204" pitchFamily="34" charset="0"/>
            </a:endParaRPr>
          </a:p>
          <a:p>
            <a:r>
              <a:rPr lang="en-GB" b="0" dirty="0"/>
              <a:t>They were are shown here:</a:t>
            </a:r>
          </a:p>
          <a:p>
            <a:pPr marL="457200" indent="-457200">
              <a:buFont typeface="Arial" panose="020B0604020202020204" pitchFamily="34" charset="0"/>
              <a:buChar char="•"/>
            </a:pPr>
            <a:r>
              <a:rPr lang="en-US" sz="1200" b="0" dirty="0">
                <a:latin typeface="Avenir Next Demi Bold" panose="020B0503020202020204" pitchFamily="34" charset="0"/>
              </a:rPr>
              <a:t>To begin the Invasion and Liberation of Europe</a:t>
            </a:r>
          </a:p>
          <a:p>
            <a:pPr marL="457200" indent="-457200">
              <a:buFont typeface="Arial" panose="020B0604020202020204" pitchFamily="34" charset="0"/>
              <a:buChar char="•"/>
            </a:pPr>
            <a:r>
              <a:rPr lang="en-US" sz="1200" b="0" dirty="0">
                <a:latin typeface="Avenir Next Demi Bold" panose="020B0503020202020204" pitchFamily="34" charset="0"/>
              </a:rPr>
              <a:t>To take pressure off Russia</a:t>
            </a:r>
          </a:p>
          <a:p>
            <a:pPr marL="457200" indent="-457200">
              <a:buFont typeface="Arial" panose="020B0604020202020204" pitchFamily="34" charset="0"/>
              <a:buChar char="•"/>
            </a:pPr>
            <a:r>
              <a:rPr lang="en-US" sz="1200" b="0" dirty="0">
                <a:latin typeface="Avenir Next Demi Bold" panose="020B0503020202020204" pitchFamily="34" charset="0"/>
              </a:rPr>
              <a:t>To divert Axis Forces from the Russian Front</a:t>
            </a:r>
          </a:p>
          <a:p>
            <a:pPr marL="457200" indent="-457200">
              <a:buFont typeface="Arial" panose="020B0604020202020204" pitchFamily="34" charset="0"/>
              <a:buChar char="•"/>
            </a:pPr>
            <a:r>
              <a:rPr lang="en-US" sz="1200" b="0" dirty="0">
                <a:latin typeface="Avenir Next Demi Bold" panose="020B0503020202020204" pitchFamily="34" charset="0"/>
              </a:rPr>
              <a:t>To pin down Axis Forces that might intervene in France</a:t>
            </a:r>
          </a:p>
          <a:p>
            <a:endParaRPr lang="en-GB" b="0" dirty="0"/>
          </a:p>
        </p:txBody>
      </p:sp>
      <p:sp>
        <p:nvSpPr>
          <p:cNvPr id="4" name="Slide Number Placeholder 3"/>
          <p:cNvSpPr>
            <a:spLocks noGrp="1"/>
          </p:cNvSpPr>
          <p:nvPr>
            <p:ph type="sldNum" sz="quarter" idx="5"/>
          </p:nvPr>
        </p:nvSpPr>
        <p:spPr/>
        <p:txBody>
          <a:bodyPr/>
          <a:lstStyle/>
          <a:p>
            <a:fld id="{EF21026A-FC00-A748-985D-064F0C985940}" type="slidenum">
              <a:rPr lang="en-US" smtClean="0"/>
              <a:t>6</a:t>
            </a:fld>
            <a:endParaRPr lang="en-US"/>
          </a:p>
        </p:txBody>
      </p:sp>
    </p:spTree>
    <p:extLst>
      <p:ext uri="{BB962C8B-B14F-4D97-AF65-F5344CB8AC3E}">
        <p14:creationId xmlns:p14="http://schemas.microsoft.com/office/powerpoint/2010/main" val="277960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With the German aims, as agreed between Kesselring and Hitler.</a:t>
            </a:r>
          </a:p>
          <a:p>
            <a:r>
              <a:rPr lang="en-GB" dirty="0"/>
              <a:t>It can be argued that both sets of aims were achieved successfully</a:t>
            </a:r>
          </a:p>
        </p:txBody>
      </p:sp>
      <p:sp>
        <p:nvSpPr>
          <p:cNvPr id="4" name="Slide Number Placeholder 3"/>
          <p:cNvSpPr>
            <a:spLocks noGrp="1"/>
          </p:cNvSpPr>
          <p:nvPr>
            <p:ph type="sldNum" sz="quarter" idx="5"/>
          </p:nvPr>
        </p:nvSpPr>
        <p:spPr/>
        <p:txBody>
          <a:bodyPr/>
          <a:lstStyle/>
          <a:p>
            <a:fld id="{EF21026A-FC00-A748-985D-064F0C985940}" type="slidenum">
              <a:rPr lang="en-US" smtClean="0"/>
              <a:t>7</a:t>
            </a:fld>
            <a:endParaRPr lang="en-US"/>
          </a:p>
        </p:txBody>
      </p:sp>
    </p:spTree>
    <p:extLst>
      <p:ext uri="{BB962C8B-B14F-4D97-AF65-F5344CB8AC3E}">
        <p14:creationId xmlns:p14="http://schemas.microsoft.com/office/powerpoint/2010/main" val="9337058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weather was a recurring theme. Even the Yeomanry mentioned it more in their war diaries than they mentioned playing cricket.</a:t>
            </a:r>
          </a:p>
        </p:txBody>
      </p:sp>
      <p:sp>
        <p:nvSpPr>
          <p:cNvPr id="4" name="Slide Number Placeholder 3"/>
          <p:cNvSpPr>
            <a:spLocks noGrp="1"/>
          </p:cNvSpPr>
          <p:nvPr>
            <p:ph type="sldNum" sz="quarter" idx="5"/>
          </p:nvPr>
        </p:nvSpPr>
        <p:spPr/>
        <p:txBody>
          <a:bodyPr/>
          <a:lstStyle/>
          <a:p>
            <a:fld id="{EF21026A-FC00-A748-985D-064F0C985940}" type="slidenum">
              <a:rPr lang="en-US" smtClean="0"/>
              <a:t>8</a:t>
            </a:fld>
            <a:endParaRPr lang="en-US"/>
          </a:p>
        </p:txBody>
      </p:sp>
    </p:spTree>
    <p:extLst>
      <p:ext uri="{BB962C8B-B14F-4D97-AF65-F5344CB8AC3E}">
        <p14:creationId xmlns:p14="http://schemas.microsoft.com/office/powerpoint/2010/main" val="2833382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Mud and mines appeared to be a lethal combination.</a:t>
            </a:r>
          </a:p>
        </p:txBody>
      </p:sp>
      <p:sp>
        <p:nvSpPr>
          <p:cNvPr id="4" name="Slide Number Placeholder 3"/>
          <p:cNvSpPr>
            <a:spLocks noGrp="1"/>
          </p:cNvSpPr>
          <p:nvPr>
            <p:ph type="sldNum" sz="quarter" idx="5"/>
          </p:nvPr>
        </p:nvSpPr>
        <p:spPr/>
        <p:txBody>
          <a:bodyPr/>
          <a:lstStyle/>
          <a:p>
            <a:fld id="{EF21026A-FC00-A748-985D-064F0C985940}" type="slidenum">
              <a:rPr lang="en-US" smtClean="0"/>
              <a:t>9</a:t>
            </a:fld>
            <a:endParaRPr lang="en-US"/>
          </a:p>
        </p:txBody>
      </p:sp>
    </p:spTree>
    <p:extLst>
      <p:ext uri="{BB962C8B-B14F-4D97-AF65-F5344CB8AC3E}">
        <p14:creationId xmlns:p14="http://schemas.microsoft.com/office/powerpoint/2010/main" val="13274017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088BF-B33B-4EA1-2A35-C0AB79D8B6F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F55BD0D3-CED5-DA47-03D3-DA1D8241B93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52B53738-794B-4CE1-F39D-FCD974D492C2}"/>
              </a:ext>
            </a:extLst>
          </p:cNvPr>
          <p:cNvSpPr>
            <a:spLocks noGrp="1"/>
          </p:cNvSpPr>
          <p:nvPr>
            <p:ph type="dt" sz="half" idx="10"/>
          </p:nvPr>
        </p:nvSpPr>
        <p:spPr/>
        <p:txBody>
          <a:bodyPr/>
          <a:lstStyle/>
          <a:p>
            <a:fld id="{A3F5A4EC-CB31-DA4A-AE20-BF32DCD3634B}" type="datetimeFigureOut">
              <a:rPr lang="en-US" smtClean="0"/>
              <a:t>6/13/24</a:t>
            </a:fld>
            <a:endParaRPr lang="en-US"/>
          </a:p>
        </p:txBody>
      </p:sp>
      <p:sp>
        <p:nvSpPr>
          <p:cNvPr id="5" name="Footer Placeholder 4">
            <a:extLst>
              <a:ext uri="{FF2B5EF4-FFF2-40B4-BE49-F238E27FC236}">
                <a16:creationId xmlns:a16="http://schemas.microsoft.com/office/drawing/2014/main" id="{B13D464E-B550-ED0C-0F41-462E22CF6C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68A0F0-EB8A-0D17-B258-490CE54AFCAB}"/>
              </a:ext>
            </a:extLst>
          </p:cNvPr>
          <p:cNvSpPr>
            <a:spLocks noGrp="1"/>
          </p:cNvSpPr>
          <p:nvPr>
            <p:ph type="sldNum" sz="quarter" idx="12"/>
          </p:nvPr>
        </p:nvSpPr>
        <p:spPr/>
        <p:txBody>
          <a:bodyPr/>
          <a:lstStyle/>
          <a:p>
            <a:fld id="{FBA3D80C-AF8C-C64B-9C6E-B0355348CF7B}" type="slidenum">
              <a:rPr lang="en-US" smtClean="0"/>
              <a:t>‹#›</a:t>
            </a:fld>
            <a:endParaRPr lang="en-US"/>
          </a:p>
        </p:txBody>
      </p:sp>
    </p:spTree>
    <p:extLst>
      <p:ext uri="{BB962C8B-B14F-4D97-AF65-F5344CB8AC3E}">
        <p14:creationId xmlns:p14="http://schemas.microsoft.com/office/powerpoint/2010/main" val="24372134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3C7C6-747A-0E98-6C82-F2AC30E0EB8C}"/>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C56E34C-EF8C-4E3D-9C8D-93A3197F17A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A875DE4-C39E-C30C-0524-BC8EEF2CA58D}"/>
              </a:ext>
            </a:extLst>
          </p:cNvPr>
          <p:cNvSpPr>
            <a:spLocks noGrp="1"/>
          </p:cNvSpPr>
          <p:nvPr>
            <p:ph type="dt" sz="half" idx="10"/>
          </p:nvPr>
        </p:nvSpPr>
        <p:spPr/>
        <p:txBody>
          <a:bodyPr/>
          <a:lstStyle/>
          <a:p>
            <a:fld id="{A3F5A4EC-CB31-DA4A-AE20-BF32DCD3634B}" type="datetimeFigureOut">
              <a:rPr lang="en-US" smtClean="0"/>
              <a:t>6/13/24</a:t>
            </a:fld>
            <a:endParaRPr lang="en-US"/>
          </a:p>
        </p:txBody>
      </p:sp>
      <p:sp>
        <p:nvSpPr>
          <p:cNvPr id="5" name="Footer Placeholder 4">
            <a:extLst>
              <a:ext uri="{FF2B5EF4-FFF2-40B4-BE49-F238E27FC236}">
                <a16:creationId xmlns:a16="http://schemas.microsoft.com/office/drawing/2014/main" id="{23F46354-3C41-BC3E-47A3-8E483BB549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080182-551C-F4BD-B31A-1CE78D4008D3}"/>
              </a:ext>
            </a:extLst>
          </p:cNvPr>
          <p:cNvSpPr>
            <a:spLocks noGrp="1"/>
          </p:cNvSpPr>
          <p:nvPr>
            <p:ph type="sldNum" sz="quarter" idx="12"/>
          </p:nvPr>
        </p:nvSpPr>
        <p:spPr/>
        <p:txBody>
          <a:bodyPr/>
          <a:lstStyle/>
          <a:p>
            <a:fld id="{FBA3D80C-AF8C-C64B-9C6E-B0355348CF7B}" type="slidenum">
              <a:rPr lang="en-US" smtClean="0"/>
              <a:t>‹#›</a:t>
            </a:fld>
            <a:endParaRPr lang="en-US"/>
          </a:p>
        </p:txBody>
      </p:sp>
    </p:spTree>
    <p:extLst>
      <p:ext uri="{BB962C8B-B14F-4D97-AF65-F5344CB8AC3E}">
        <p14:creationId xmlns:p14="http://schemas.microsoft.com/office/powerpoint/2010/main" val="1289584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128D7F9-DBF6-632B-2D7A-8C28536AC39F}"/>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230F24D6-7E6D-EF94-7252-6223EF0B432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7A6DEE-E7E3-39A5-5835-574EB04B4AD6}"/>
              </a:ext>
            </a:extLst>
          </p:cNvPr>
          <p:cNvSpPr>
            <a:spLocks noGrp="1"/>
          </p:cNvSpPr>
          <p:nvPr>
            <p:ph type="dt" sz="half" idx="10"/>
          </p:nvPr>
        </p:nvSpPr>
        <p:spPr/>
        <p:txBody>
          <a:bodyPr/>
          <a:lstStyle/>
          <a:p>
            <a:fld id="{A3F5A4EC-CB31-DA4A-AE20-BF32DCD3634B}" type="datetimeFigureOut">
              <a:rPr lang="en-US" smtClean="0"/>
              <a:t>6/13/24</a:t>
            </a:fld>
            <a:endParaRPr lang="en-US"/>
          </a:p>
        </p:txBody>
      </p:sp>
      <p:sp>
        <p:nvSpPr>
          <p:cNvPr id="5" name="Footer Placeholder 4">
            <a:extLst>
              <a:ext uri="{FF2B5EF4-FFF2-40B4-BE49-F238E27FC236}">
                <a16:creationId xmlns:a16="http://schemas.microsoft.com/office/drawing/2014/main" id="{DC93D813-4BE3-57DA-227B-7CBAD1D606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BEE498-22EB-59FE-9AA6-8CBD8C9E7502}"/>
              </a:ext>
            </a:extLst>
          </p:cNvPr>
          <p:cNvSpPr>
            <a:spLocks noGrp="1"/>
          </p:cNvSpPr>
          <p:nvPr>
            <p:ph type="sldNum" sz="quarter" idx="12"/>
          </p:nvPr>
        </p:nvSpPr>
        <p:spPr/>
        <p:txBody>
          <a:bodyPr/>
          <a:lstStyle/>
          <a:p>
            <a:fld id="{FBA3D80C-AF8C-C64B-9C6E-B0355348CF7B}" type="slidenum">
              <a:rPr lang="en-US" smtClean="0"/>
              <a:t>‹#›</a:t>
            </a:fld>
            <a:endParaRPr lang="en-US"/>
          </a:p>
        </p:txBody>
      </p:sp>
    </p:spTree>
    <p:extLst>
      <p:ext uri="{BB962C8B-B14F-4D97-AF65-F5344CB8AC3E}">
        <p14:creationId xmlns:p14="http://schemas.microsoft.com/office/powerpoint/2010/main" val="2573687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AC480-D938-FD7D-EA58-7BAAA0D76AD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B3ACAD5E-C371-CDA8-AAA6-8616334AC9C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F0D0EF-4F5E-2D71-A5FE-75AE5A916E2C}"/>
              </a:ext>
            </a:extLst>
          </p:cNvPr>
          <p:cNvSpPr>
            <a:spLocks noGrp="1"/>
          </p:cNvSpPr>
          <p:nvPr>
            <p:ph type="dt" sz="half" idx="10"/>
          </p:nvPr>
        </p:nvSpPr>
        <p:spPr/>
        <p:txBody>
          <a:bodyPr/>
          <a:lstStyle/>
          <a:p>
            <a:fld id="{A3F5A4EC-CB31-DA4A-AE20-BF32DCD3634B}" type="datetimeFigureOut">
              <a:rPr lang="en-US" smtClean="0"/>
              <a:t>6/13/24</a:t>
            </a:fld>
            <a:endParaRPr lang="en-US"/>
          </a:p>
        </p:txBody>
      </p:sp>
      <p:sp>
        <p:nvSpPr>
          <p:cNvPr id="5" name="Footer Placeholder 4">
            <a:extLst>
              <a:ext uri="{FF2B5EF4-FFF2-40B4-BE49-F238E27FC236}">
                <a16:creationId xmlns:a16="http://schemas.microsoft.com/office/drawing/2014/main" id="{F3ED7812-E5C5-C282-7238-159140FDBA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257EB2-AC73-32A0-C67B-A35D964EBFB5}"/>
              </a:ext>
            </a:extLst>
          </p:cNvPr>
          <p:cNvSpPr>
            <a:spLocks noGrp="1"/>
          </p:cNvSpPr>
          <p:nvPr>
            <p:ph type="sldNum" sz="quarter" idx="12"/>
          </p:nvPr>
        </p:nvSpPr>
        <p:spPr/>
        <p:txBody>
          <a:bodyPr/>
          <a:lstStyle/>
          <a:p>
            <a:fld id="{FBA3D80C-AF8C-C64B-9C6E-B0355348CF7B}" type="slidenum">
              <a:rPr lang="en-US" smtClean="0"/>
              <a:t>‹#›</a:t>
            </a:fld>
            <a:endParaRPr lang="en-US"/>
          </a:p>
        </p:txBody>
      </p:sp>
    </p:spTree>
    <p:extLst>
      <p:ext uri="{BB962C8B-B14F-4D97-AF65-F5344CB8AC3E}">
        <p14:creationId xmlns:p14="http://schemas.microsoft.com/office/powerpoint/2010/main" val="1185447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F876F-52EA-D77B-AF9C-AC5B05D6B91C}"/>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2E73CB8D-5A3E-0157-E73A-9026CA94F52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9B5E3F9-6F90-F22B-96C6-91A2B2AC59A5}"/>
              </a:ext>
            </a:extLst>
          </p:cNvPr>
          <p:cNvSpPr>
            <a:spLocks noGrp="1"/>
          </p:cNvSpPr>
          <p:nvPr>
            <p:ph type="dt" sz="half" idx="10"/>
          </p:nvPr>
        </p:nvSpPr>
        <p:spPr/>
        <p:txBody>
          <a:bodyPr/>
          <a:lstStyle/>
          <a:p>
            <a:fld id="{A3F5A4EC-CB31-DA4A-AE20-BF32DCD3634B}" type="datetimeFigureOut">
              <a:rPr lang="en-US" smtClean="0"/>
              <a:t>6/13/24</a:t>
            </a:fld>
            <a:endParaRPr lang="en-US"/>
          </a:p>
        </p:txBody>
      </p:sp>
      <p:sp>
        <p:nvSpPr>
          <p:cNvPr id="5" name="Footer Placeholder 4">
            <a:extLst>
              <a:ext uri="{FF2B5EF4-FFF2-40B4-BE49-F238E27FC236}">
                <a16:creationId xmlns:a16="http://schemas.microsoft.com/office/drawing/2014/main" id="{3D35161C-0503-5A7F-5F0D-1BB57CD417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F2B469-188F-505C-FF0F-920C14B7D6A7}"/>
              </a:ext>
            </a:extLst>
          </p:cNvPr>
          <p:cNvSpPr>
            <a:spLocks noGrp="1"/>
          </p:cNvSpPr>
          <p:nvPr>
            <p:ph type="sldNum" sz="quarter" idx="12"/>
          </p:nvPr>
        </p:nvSpPr>
        <p:spPr/>
        <p:txBody>
          <a:bodyPr/>
          <a:lstStyle/>
          <a:p>
            <a:fld id="{FBA3D80C-AF8C-C64B-9C6E-B0355348CF7B}" type="slidenum">
              <a:rPr lang="en-US" smtClean="0"/>
              <a:t>‹#›</a:t>
            </a:fld>
            <a:endParaRPr lang="en-US"/>
          </a:p>
        </p:txBody>
      </p:sp>
    </p:spTree>
    <p:extLst>
      <p:ext uri="{BB962C8B-B14F-4D97-AF65-F5344CB8AC3E}">
        <p14:creationId xmlns:p14="http://schemas.microsoft.com/office/powerpoint/2010/main" val="1061243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D6854-EC97-B3DD-3135-93A3D0DBD02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8EA9B98-38D4-3187-5B4F-77D94428062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02912EDD-9017-3D66-7A4E-94AA3F3C4BE2}"/>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279E110B-3D1B-D3FC-BC07-DABD9F0119E6}"/>
              </a:ext>
            </a:extLst>
          </p:cNvPr>
          <p:cNvSpPr>
            <a:spLocks noGrp="1"/>
          </p:cNvSpPr>
          <p:nvPr>
            <p:ph type="dt" sz="half" idx="10"/>
          </p:nvPr>
        </p:nvSpPr>
        <p:spPr/>
        <p:txBody>
          <a:bodyPr/>
          <a:lstStyle/>
          <a:p>
            <a:fld id="{A3F5A4EC-CB31-DA4A-AE20-BF32DCD3634B}" type="datetimeFigureOut">
              <a:rPr lang="en-US" smtClean="0"/>
              <a:t>6/13/24</a:t>
            </a:fld>
            <a:endParaRPr lang="en-US"/>
          </a:p>
        </p:txBody>
      </p:sp>
      <p:sp>
        <p:nvSpPr>
          <p:cNvPr id="6" name="Footer Placeholder 5">
            <a:extLst>
              <a:ext uri="{FF2B5EF4-FFF2-40B4-BE49-F238E27FC236}">
                <a16:creationId xmlns:a16="http://schemas.microsoft.com/office/drawing/2014/main" id="{C8A1FF60-9FC8-A55F-955B-641FE858DC5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B9101F0-CF5F-D11C-36A6-314925395AAF}"/>
              </a:ext>
            </a:extLst>
          </p:cNvPr>
          <p:cNvSpPr>
            <a:spLocks noGrp="1"/>
          </p:cNvSpPr>
          <p:nvPr>
            <p:ph type="sldNum" sz="quarter" idx="12"/>
          </p:nvPr>
        </p:nvSpPr>
        <p:spPr/>
        <p:txBody>
          <a:bodyPr/>
          <a:lstStyle/>
          <a:p>
            <a:fld id="{FBA3D80C-AF8C-C64B-9C6E-B0355348CF7B}" type="slidenum">
              <a:rPr lang="en-US" smtClean="0"/>
              <a:t>‹#›</a:t>
            </a:fld>
            <a:endParaRPr lang="en-US"/>
          </a:p>
        </p:txBody>
      </p:sp>
    </p:spTree>
    <p:extLst>
      <p:ext uri="{BB962C8B-B14F-4D97-AF65-F5344CB8AC3E}">
        <p14:creationId xmlns:p14="http://schemas.microsoft.com/office/powerpoint/2010/main" val="901607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5E13A-1F43-F3B6-9587-D0F880A42383}"/>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4FA7D94-8212-34EB-AB04-69F3C861D7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1147740-7CD6-4591-405C-26F71BEF920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A6909B9-12CE-FAC1-6E22-919FC17AB6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86E7655-0DED-4E5B-B914-4254C5F30BE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D6337B5D-AED0-0869-5414-B529EE75773B}"/>
              </a:ext>
            </a:extLst>
          </p:cNvPr>
          <p:cNvSpPr>
            <a:spLocks noGrp="1"/>
          </p:cNvSpPr>
          <p:nvPr>
            <p:ph type="dt" sz="half" idx="10"/>
          </p:nvPr>
        </p:nvSpPr>
        <p:spPr/>
        <p:txBody>
          <a:bodyPr/>
          <a:lstStyle/>
          <a:p>
            <a:fld id="{A3F5A4EC-CB31-DA4A-AE20-BF32DCD3634B}" type="datetimeFigureOut">
              <a:rPr lang="en-US" smtClean="0"/>
              <a:t>6/13/24</a:t>
            </a:fld>
            <a:endParaRPr lang="en-US"/>
          </a:p>
        </p:txBody>
      </p:sp>
      <p:sp>
        <p:nvSpPr>
          <p:cNvPr id="8" name="Footer Placeholder 7">
            <a:extLst>
              <a:ext uri="{FF2B5EF4-FFF2-40B4-BE49-F238E27FC236}">
                <a16:creationId xmlns:a16="http://schemas.microsoft.com/office/drawing/2014/main" id="{49E9BF0B-DE5F-6EBF-A5C6-F961237F8EF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DA854A5-C308-2401-8761-150CB0686D1D}"/>
              </a:ext>
            </a:extLst>
          </p:cNvPr>
          <p:cNvSpPr>
            <a:spLocks noGrp="1"/>
          </p:cNvSpPr>
          <p:nvPr>
            <p:ph type="sldNum" sz="quarter" idx="12"/>
          </p:nvPr>
        </p:nvSpPr>
        <p:spPr/>
        <p:txBody>
          <a:bodyPr/>
          <a:lstStyle/>
          <a:p>
            <a:fld id="{FBA3D80C-AF8C-C64B-9C6E-B0355348CF7B}" type="slidenum">
              <a:rPr lang="en-US" smtClean="0"/>
              <a:t>‹#›</a:t>
            </a:fld>
            <a:endParaRPr lang="en-US"/>
          </a:p>
        </p:txBody>
      </p:sp>
    </p:spTree>
    <p:extLst>
      <p:ext uri="{BB962C8B-B14F-4D97-AF65-F5344CB8AC3E}">
        <p14:creationId xmlns:p14="http://schemas.microsoft.com/office/powerpoint/2010/main" val="594851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91D44-48B6-8B47-8A96-3A79310F63AA}"/>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99EB2F23-3FBE-8DEC-2B57-1AEF2C1654C4}"/>
              </a:ext>
            </a:extLst>
          </p:cNvPr>
          <p:cNvSpPr>
            <a:spLocks noGrp="1"/>
          </p:cNvSpPr>
          <p:nvPr>
            <p:ph type="dt" sz="half" idx="10"/>
          </p:nvPr>
        </p:nvSpPr>
        <p:spPr/>
        <p:txBody>
          <a:bodyPr/>
          <a:lstStyle/>
          <a:p>
            <a:fld id="{A3F5A4EC-CB31-DA4A-AE20-BF32DCD3634B}" type="datetimeFigureOut">
              <a:rPr lang="en-US" smtClean="0"/>
              <a:t>6/13/24</a:t>
            </a:fld>
            <a:endParaRPr lang="en-US"/>
          </a:p>
        </p:txBody>
      </p:sp>
      <p:sp>
        <p:nvSpPr>
          <p:cNvPr id="4" name="Footer Placeholder 3">
            <a:extLst>
              <a:ext uri="{FF2B5EF4-FFF2-40B4-BE49-F238E27FC236}">
                <a16:creationId xmlns:a16="http://schemas.microsoft.com/office/drawing/2014/main" id="{60B88B22-2ED8-0DD3-3015-20148CE7EB8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EF7E34C-B1CA-B7D0-FA9D-F69233B72223}"/>
              </a:ext>
            </a:extLst>
          </p:cNvPr>
          <p:cNvSpPr>
            <a:spLocks noGrp="1"/>
          </p:cNvSpPr>
          <p:nvPr>
            <p:ph type="sldNum" sz="quarter" idx="12"/>
          </p:nvPr>
        </p:nvSpPr>
        <p:spPr/>
        <p:txBody>
          <a:bodyPr/>
          <a:lstStyle/>
          <a:p>
            <a:fld id="{FBA3D80C-AF8C-C64B-9C6E-B0355348CF7B}" type="slidenum">
              <a:rPr lang="en-US" smtClean="0"/>
              <a:t>‹#›</a:t>
            </a:fld>
            <a:endParaRPr lang="en-US"/>
          </a:p>
        </p:txBody>
      </p:sp>
    </p:spTree>
    <p:extLst>
      <p:ext uri="{BB962C8B-B14F-4D97-AF65-F5344CB8AC3E}">
        <p14:creationId xmlns:p14="http://schemas.microsoft.com/office/powerpoint/2010/main" val="222125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A548D9-63AC-91B2-85A1-8C09B0CD0D99}"/>
              </a:ext>
            </a:extLst>
          </p:cNvPr>
          <p:cNvSpPr>
            <a:spLocks noGrp="1"/>
          </p:cNvSpPr>
          <p:nvPr>
            <p:ph type="dt" sz="half" idx="10"/>
          </p:nvPr>
        </p:nvSpPr>
        <p:spPr/>
        <p:txBody>
          <a:bodyPr/>
          <a:lstStyle/>
          <a:p>
            <a:fld id="{A3F5A4EC-CB31-DA4A-AE20-BF32DCD3634B}" type="datetimeFigureOut">
              <a:rPr lang="en-US" smtClean="0"/>
              <a:t>6/13/24</a:t>
            </a:fld>
            <a:endParaRPr lang="en-US"/>
          </a:p>
        </p:txBody>
      </p:sp>
      <p:sp>
        <p:nvSpPr>
          <p:cNvPr id="3" name="Footer Placeholder 2">
            <a:extLst>
              <a:ext uri="{FF2B5EF4-FFF2-40B4-BE49-F238E27FC236}">
                <a16:creationId xmlns:a16="http://schemas.microsoft.com/office/drawing/2014/main" id="{DB4C6633-9619-CC98-76CA-D53A2817DDF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DA1FCF3-8E61-F3BC-1E16-7F07013AD683}"/>
              </a:ext>
            </a:extLst>
          </p:cNvPr>
          <p:cNvSpPr>
            <a:spLocks noGrp="1"/>
          </p:cNvSpPr>
          <p:nvPr>
            <p:ph type="sldNum" sz="quarter" idx="12"/>
          </p:nvPr>
        </p:nvSpPr>
        <p:spPr/>
        <p:txBody>
          <a:bodyPr/>
          <a:lstStyle/>
          <a:p>
            <a:fld id="{FBA3D80C-AF8C-C64B-9C6E-B0355348CF7B}" type="slidenum">
              <a:rPr lang="en-US" smtClean="0"/>
              <a:t>‹#›</a:t>
            </a:fld>
            <a:endParaRPr lang="en-US"/>
          </a:p>
        </p:txBody>
      </p:sp>
    </p:spTree>
    <p:extLst>
      <p:ext uri="{BB962C8B-B14F-4D97-AF65-F5344CB8AC3E}">
        <p14:creationId xmlns:p14="http://schemas.microsoft.com/office/powerpoint/2010/main" val="2417446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E4C5A-3960-2DEF-D32D-7409F99B827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A635E2F4-D2A4-7F81-4DFB-D29054DBEF0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8491288C-BB17-A193-B4DF-33846322B7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53D27E2-B026-2396-9A09-FFCD9F56A0E5}"/>
              </a:ext>
            </a:extLst>
          </p:cNvPr>
          <p:cNvSpPr>
            <a:spLocks noGrp="1"/>
          </p:cNvSpPr>
          <p:nvPr>
            <p:ph type="dt" sz="half" idx="10"/>
          </p:nvPr>
        </p:nvSpPr>
        <p:spPr/>
        <p:txBody>
          <a:bodyPr/>
          <a:lstStyle/>
          <a:p>
            <a:fld id="{A3F5A4EC-CB31-DA4A-AE20-BF32DCD3634B}" type="datetimeFigureOut">
              <a:rPr lang="en-US" smtClean="0"/>
              <a:t>6/13/24</a:t>
            </a:fld>
            <a:endParaRPr lang="en-US"/>
          </a:p>
        </p:txBody>
      </p:sp>
      <p:sp>
        <p:nvSpPr>
          <p:cNvPr id="6" name="Footer Placeholder 5">
            <a:extLst>
              <a:ext uri="{FF2B5EF4-FFF2-40B4-BE49-F238E27FC236}">
                <a16:creationId xmlns:a16="http://schemas.microsoft.com/office/drawing/2014/main" id="{EF8DFC59-7763-28BD-147C-769166495E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459132-961B-9126-DFF8-30719F10ED42}"/>
              </a:ext>
            </a:extLst>
          </p:cNvPr>
          <p:cNvSpPr>
            <a:spLocks noGrp="1"/>
          </p:cNvSpPr>
          <p:nvPr>
            <p:ph type="sldNum" sz="quarter" idx="12"/>
          </p:nvPr>
        </p:nvSpPr>
        <p:spPr/>
        <p:txBody>
          <a:bodyPr/>
          <a:lstStyle/>
          <a:p>
            <a:fld id="{FBA3D80C-AF8C-C64B-9C6E-B0355348CF7B}" type="slidenum">
              <a:rPr lang="en-US" smtClean="0"/>
              <a:t>‹#›</a:t>
            </a:fld>
            <a:endParaRPr lang="en-US"/>
          </a:p>
        </p:txBody>
      </p:sp>
    </p:spTree>
    <p:extLst>
      <p:ext uri="{BB962C8B-B14F-4D97-AF65-F5344CB8AC3E}">
        <p14:creationId xmlns:p14="http://schemas.microsoft.com/office/powerpoint/2010/main" val="42450668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97548-9841-49E3-1CD6-095935D5084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00E262A0-4049-C724-E37F-B5B4E72785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5A1A521-5C77-3950-3AA3-B6E17B1FE9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82F454D-C550-A056-3A83-68FC7A8F9F52}"/>
              </a:ext>
            </a:extLst>
          </p:cNvPr>
          <p:cNvSpPr>
            <a:spLocks noGrp="1"/>
          </p:cNvSpPr>
          <p:nvPr>
            <p:ph type="dt" sz="half" idx="10"/>
          </p:nvPr>
        </p:nvSpPr>
        <p:spPr/>
        <p:txBody>
          <a:bodyPr/>
          <a:lstStyle/>
          <a:p>
            <a:fld id="{A3F5A4EC-CB31-DA4A-AE20-BF32DCD3634B}" type="datetimeFigureOut">
              <a:rPr lang="en-US" smtClean="0"/>
              <a:t>6/13/24</a:t>
            </a:fld>
            <a:endParaRPr lang="en-US"/>
          </a:p>
        </p:txBody>
      </p:sp>
      <p:sp>
        <p:nvSpPr>
          <p:cNvPr id="6" name="Footer Placeholder 5">
            <a:extLst>
              <a:ext uri="{FF2B5EF4-FFF2-40B4-BE49-F238E27FC236}">
                <a16:creationId xmlns:a16="http://schemas.microsoft.com/office/drawing/2014/main" id="{A06FEAFD-4BC9-BA3C-A190-5BDD18C24F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FF0E55C-CA5E-9CED-EF03-FB3F101E1F33}"/>
              </a:ext>
            </a:extLst>
          </p:cNvPr>
          <p:cNvSpPr>
            <a:spLocks noGrp="1"/>
          </p:cNvSpPr>
          <p:nvPr>
            <p:ph type="sldNum" sz="quarter" idx="12"/>
          </p:nvPr>
        </p:nvSpPr>
        <p:spPr/>
        <p:txBody>
          <a:bodyPr/>
          <a:lstStyle/>
          <a:p>
            <a:fld id="{FBA3D80C-AF8C-C64B-9C6E-B0355348CF7B}" type="slidenum">
              <a:rPr lang="en-US" smtClean="0"/>
              <a:t>‹#›</a:t>
            </a:fld>
            <a:endParaRPr lang="en-US"/>
          </a:p>
        </p:txBody>
      </p:sp>
    </p:spTree>
    <p:extLst>
      <p:ext uri="{BB962C8B-B14F-4D97-AF65-F5344CB8AC3E}">
        <p14:creationId xmlns:p14="http://schemas.microsoft.com/office/powerpoint/2010/main" val="297882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C5CFD5"/>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9C9E8F1-5056-3CC5-5BCA-3E7A73D824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394B2E3-D0F2-9D24-22BF-C9ED7CEB90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A1A1F9A-D237-9AFF-810D-67C927A092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F5A4EC-CB31-DA4A-AE20-BF32DCD3634B}" type="datetimeFigureOut">
              <a:rPr lang="en-US" smtClean="0"/>
              <a:t>6/13/24</a:t>
            </a:fld>
            <a:endParaRPr lang="en-US"/>
          </a:p>
        </p:txBody>
      </p:sp>
      <p:sp>
        <p:nvSpPr>
          <p:cNvPr id="5" name="Footer Placeholder 4">
            <a:extLst>
              <a:ext uri="{FF2B5EF4-FFF2-40B4-BE49-F238E27FC236}">
                <a16:creationId xmlns:a16="http://schemas.microsoft.com/office/drawing/2014/main" id="{E84B7EC9-3926-70D2-D5AF-47EB463BA0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3CCBBCA-7309-575D-6C5D-641DBD48CD5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A3D80C-AF8C-C64B-9C6E-B0355348CF7B}" type="slidenum">
              <a:rPr lang="en-US" smtClean="0"/>
              <a:t>‹#›</a:t>
            </a:fld>
            <a:endParaRPr lang="en-US"/>
          </a:p>
        </p:txBody>
      </p:sp>
    </p:spTree>
    <p:extLst>
      <p:ext uri="{BB962C8B-B14F-4D97-AF65-F5344CB8AC3E}">
        <p14:creationId xmlns:p14="http://schemas.microsoft.com/office/powerpoint/2010/main" val="17013840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tiff"/></Relationships>
</file>

<file path=ppt/slides/_rels/slide16.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7.tiff"/></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tif"/><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3.tif"/><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tiff"/></Relationships>
</file>

<file path=ppt/slides/_rels/slide7.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tiff"/></Relationships>
</file>

<file path=ppt/slides/_rels/slide8.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tiff"/></Relationships>
</file>

<file path=ppt/slides/_rels/slide9.xml.rels><?xml version="1.0" encoding="UTF-8" standalone="yes"?>
<Relationships xmlns="http://schemas.openxmlformats.org/package/2006/relationships"><Relationship Id="rId3" Type="http://schemas.openxmlformats.org/officeDocument/2006/relationships/image" Target="../media/image8.ti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a:extLst>
              <a:ext uri="{FF2B5EF4-FFF2-40B4-BE49-F238E27FC236}">
                <a16:creationId xmlns:a16="http://schemas.microsoft.com/office/drawing/2014/main" id="{DFFE0D85-F92C-2661-2FA4-5BC1BC6B7B47}"/>
              </a:ext>
            </a:extLst>
          </p:cNvPr>
          <p:cNvSpPr>
            <a:spLocks noGrp="1" noChangeArrowheads="1"/>
          </p:cNvSpPr>
          <p:nvPr>
            <p:ph type="ctrTitle"/>
          </p:nvPr>
        </p:nvSpPr>
        <p:spPr>
          <a:xfrm>
            <a:off x="0" y="0"/>
            <a:ext cx="12192000" cy="6858000"/>
          </a:xfrm>
        </p:spPr>
        <p:txBody>
          <a:bodyPr/>
          <a:lstStyle/>
          <a:p>
            <a:pPr eaLnBrk="1" hangingPunct="1"/>
            <a:br>
              <a:rPr lang="en-US" altLang="en-US"/>
            </a:br>
            <a:endParaRPr lang="en-US" altLang="en-US"/>
          </a:p>
        </p:txBody>
      </p:sp>
      <p:pic>
        <p:nvPicPr>
          <p:cNvPr id="14338" name="Picture 8">
            <a:extLst>
              <a:ext uri="{FF2B5EF4-FFF2-40B4-BE49-F238E27FC236}">
                <a16:creationId xmlns:a16="http://schemas.microsoft.com/office/drawing/2014/main" id="{E66EF6DC-A0AD-9D38-0D73-E0F7F9A64F71}"/>
              </a:ext>
            </a:extLst>
          </p:cNvPr>
          <p:cNvPicPr>
            <a:picLocks noChangeAspect="1" noChangeArrowheads="1"/>
          </p:cNvPicPr>
          <p:nvPr/>
        </p:nvPicPr>
        <p:blipFill>
          <a:blip r:embed="rId3"/>
          <a:src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Box 9">
            <a:extLst>
              <a:ext uri="{FF2B5EF4-FFF2-40B4-BE49-F238E27FC236}">
                <a16:creationId xmlns:a16="http://schemas.microsoft.com/office/drawing/2014/main" id="{093F23FB-E723-2A98-E0F3-E9EDF890B456}"/>
              </a:ext>
            </a:extLst>
          </p:cNvPr>
          <p:cNvSpPr>
            <a:spLocks noChangeArrowheads="1"/>
          </p:cNvSpPr>
          <p:nvPr/>
        </p:nvSpPr>
        <p:spPr bwMode="auto">
          <a:xfrm>
            <a:off x="0" y="4126985"/>
            <a:ext cx="6572251" cy="1569660"/>
          </a:xfrm>
          <a:prstGeom prst="rect">
            <a:avLst/>
          </a:prstGeom>
          <a:solidFill>
            <a:srgbClr val="801624">
              <a:alpha val="2705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3200" b="1" dirty="0">
                <a:solidFill>
                  <a:srgbClr val="FFFFFF"/>
                </a:solidFill>
              </a:rPr>
              <a:t>The Terrain of Italy </a:t>
            </a:r>
          </a:p>
          <a:p>
            <a:pPr algn="ctr" eaLnBrk="1" hangingPunct="1">
              <a:lnSpc>
                <a:spcPct val="100000"/>
              </a:lnSpc>
              <a:spcBef>
                <a:spcPct val="0"/>
              </a:spcBef>
              <a:buFontTx/>
              <a:buNone/>
            </a:pPr>
            <a:r>
              <a:rPr lang="en-GB" altLang="en-US" sz="3200" b="1" dirty="0">
                <a:solidFill>
                  <a:srgbClr val="FFFFFF"/>
                </a:solidFill>
              </a:rPr>
              <a:t>and the Sapper Campaign</a:t>
            </a:r>
          </a:p>
          <a:p>
            <a:pPr algn="ctr" eaLnBrk="1" hangingPunct="1">
              <a:lnSpc>
                <a:spcPct val="100000"/>
              </a:lnSpc>
              <a:spcBef>
                <a:spcPct val="0"/>
              </a:spcBef>
              <a:buFontTx/>
              <a:buNone/>
            </a:pPr>
            <a:r>
              <a:rPr lang="en-GB" altLang="en-US" sz="3200" b="1" dirty="0">
                <a:solidFill>
                  <a:srgbClr val="FFFFFF"/>
                </a:solidFill>
              </a:rPr>
              <a:t>Maj Gen John Drewienkiewicz </a:t>
            </a:r>
            <a:r>
              <a:rPr lang="en-GB" altLang="en-US" sz="3200" b="1" cap="small" dirty="0" err="1">
                <a:solidFill>
                  <a:srgbClr val="FFFFFF"/>
                </a:solidFill>
              </a:rPr>
              <a:t>cb</a:t>
            </a:r>
            <a:r>
              <a:rPr lang="en-GB" altLang="en-US" sz="3200" b="1" cap="small" dirty="0">
                <a:solidFill>
                  <a:srgbClr val="FFFFFF"/>
                </a:solidFill>
              </a:rPr>
              <a:t> </a:t>
            </a:r>
            <a:r>
              <a:rPr lang="en-GB" altLang="en-US" sz="2400" b="1" cap="small" dirty="0">
                <a:solidFill>
                  <a:srgbClr val="FFFFFF"/>
                </a:solidFill>
              </a:rPr>
              <a:t>CMG</a:t>
            </a:r>
            <a:endParaRPr lang="en-US" altLang="en-US" sz="2400" b="1" cap="small" dirty="0">
              <a:solidFill>
                <a:schemeClr val="bg1"/>
              </a:solidFill>
            </a:endParaRPr>
          </a:p>
        </p:txBody>
      </p:sp>
    </p:spTree>
    <p:extLst>
      <p:ext uri="{BB962C8B-B14F-4D97-AF65-F5344CB8AC3E}">
        <p14:creationId xmlns:p14="http://schemas.microsoft.com/office/powerpoint/2010/main" val="2983871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descr="A person standing in a puddle of water&#10;&#10;Description automatically generated">
            <a:extLst>
              <a:ext uri="{FF2B5EF4-FFF2-40B4-BE49-F238E27FC236}">
                <a16:creationId xmlns:a16="http://schemas.microsoft.com/office/drawing/2014/main" id="{B4ACFE29-0AA8-3EB2-FDFF-82805C0F3499}"/>
              </a:ext>
            </a:extLst>
          </p:cNvPr>
          <p:cNvPicPr>
            <a:picLocks noChangeAspect="1"/>
          </p:cNvPicPr>
          <p:nvPr/>
        </p:nvPicPr>
        <p:blipFill rotWithShape="1">
          <a:blip r:embed="rId3"/>
          <a:srcRect t="9861" b="155"/>
          <a:stretch/>
        </p:blipFill>
        <p:spPr>
          <a:xfrm>
            <a:off x="20" y="1282"/>
            <a:ext cx="12191980" cy="6856718"/>
          </a:xfrm>
          <a:prstGeom prst="rect">
            <a:avLst/>
          </a:prstGeom>
        </p:spPr>
      </p:pic>
    </p:spTree>
    <p:extLst>
      <p:ext uri="{BB962C8B-B14F-4D97-AF65-F5344CB8AC3E}">
        <p14:creationId xmlns:p14="http://schemas.microsoft.com/office/powerpoint/2010/main" val="7547437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descr="A large piece of wood that has been destroyed&#10;&#10;Description automatically generated with medium confidence">
            <a:extLst>
              <a:ext uri="{FF2B5EF4-FFF2-40B4-BE49-F238E27FC236}">
                <a16:creationId xmlns:a16="http://schemas.microsoft.com/office/drawing/2014/main" id="{0778066E-45ED-878D-55AD-DD8F66BC3412}"/>
              </a:ext>
            </a:extLst>
          </p:cNvPr>
          <p:cNvPicPr>
            <a:picLocks noChangeAspect="1"/>
          </p:cNvPicPr>
          <p:nvPr/>
        </p:nvPicPr>
        <p:blipFill rotWithShape="1">
          <a:blip r:embed="rId3"/>
          <a:srcRect t="19080"/>
          <a:stretch/>
        </p:blipFill>
        <p:spPr>
          <a:xfrm>
            <a:off x="20" y="1282"/>
            <a:ext cx="12191980" cy="6856718"/>
          </a:xfrm>
          <a:prstGeom prst="rect">
            <a:avLst/>
          </a:prstGeom>
        </p:spPr>
      </p:pic>
    </p:spTree>
    <p:extLst>
      <p:ext uri="{BB962C8B-B14F-4D97-AF65-F5344CB8AC3E}">
        <p14:creationId xmlns:p14="http://schemas.microsoft.com/office/powerpoint/2010/main" val="3389867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9">
            <a:extLst>
              <a:ext uri="{FF2B5EF4-FFF2-40B4-BE49-F238E27FC236}">
                <a16:creationId xmlns:a16="http://schemas.microsoft.com/office/drawing/2014/main" id="{8E75A35F-E760-4D26-F6C2-1F9598EBE7EF}"/>
              </a:ext>
            </a:extLst>
          </p:cNvPr>
          <p:cNvSpPr>
            <a:spLocks noChangeArrowheads="1"/>
          </p:cNvSpPr>
          <p:nvPr/>
        </p:nvSpPr>
        <p:spPr bwMode="auto">
          <a:xfrm>
            <a:off x="0" y="179"/>
            <a:ext cx="12192000" cy="1569660"/>
          </a:xfrm>
          <a:prstGeom prst="rect">
            <a:avLst/>
          </a:prstGeom>
          <a:solidFill>
            <a:srgbClr val="0F2432"/>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4800" b="1" dirty="0">
                <a:solidFill>
                  <a:schemeClr val="accent4">
                    <a:lumMod val="40000"/>
                    <a:lumOff val="60000"/>
                  </a:schemeClr>
                </a:solidFill>
                <a:latin typeface="Trajan Pro 3 Semibold" panose="02020502050503020301" pitchFamily="18" charset="0"/>
              </a:rPr>
              <a:t>An Engineering Challenge of</a:t>
            </a:r>
            <a:br>
              <a:rPr lang="en-GB" altLang="en-US" sz="4800" b="1" dirty="0">
                <a:solidFill>
                  <a:schemeClr val="accent4">
                    <a:lumMod val="40000"/>
                    <a:lumOff val="60000"/>
                  </a:schemeClr>
                </a:solidFill>
                <a:latin typeface="Trajan Pro 3 Semibold" panose="02020502050503020301" pitchFamily="18" charset="0"/>
              </a:rPr>
            </a:br>
            <a:r>
              <a:rPr lang="en-GB" altLang="en-US" sz="4800" b="1" dirty="0">
                <a:solidFill>
                  <a:schemeClr val="accent4">
                    <a:lumMod val="40000"/>
                    <a:lumOff val="60000"/>
                  </a:schemeClr>
                </a:solidFill>
                <a:latin typeface="Trajan Pro 3 Semibold" panose="02020502050503020301" pitchFamily="18" charset="0"/>
              </a:rPr>
              <a:t>the first order (1)</a:t>
            </a:r>
            <a:endParaRPr lang="en-GB" sz="4800" u="none" strike="noStrike" dirty="0">
              <a:solidFill>
                <a:schemeClr val="accent4">
                  <a:lumMod val="40000"/>
                  <a:lumOff val="60000"/>
                </a:schemeClr>
              </a:solidFill>
              <a:effectLst/>
              <a:latin typeface="Trajan Pro 3" panose="02020502050503020301" pitchFamily="18" charset="0"/>
              <a:cs typeface="Arial" panose="020B0604020202020204" pitchFamily="34" charset="0"/>
            </a:endParaRPr>
          </a:p>
        </p:txBody>
      </p:sp>
      <p:sp>
        <p:nvSpPr>
          <p:cNvPr id="2" name="TextBox 1">
            <a:extLst>
              <a:ext uri="{FF2B5EF4-FFF2-40B4-BE49-F238E27FC236}">
                <a16:creationId xmlns:a16="http://schemas.microsoft.com/office/drawing/2014/main" id="{6E796FBB-A5A2-68F1-E737-7A79A93EC541}"/>
              </a:ext>
            </a:extLst>
          </p:cNvPr>
          <p:cNvSpPr txBox="1"/>
          <p:nvPr/>
        </p:nvSpPr>
        <p:spPr>
          <a:xfrm>
            <a:off x="419100" y="1679047"/>
            <a:ext cx="11353800" cy="4708981"/>
          </a:xfrm>
          <a:prstGeom prst="rect">
            <a:avLst/>
          </a:prstGeom>
          <a:noFill/>
        </p:spPr>
        <p:txBody>
          <a:bodyPr wrap="square" rtlCol="0">
            <a:spAutoFit/>
          </a:bodyPr>
          <a:lstStyle/>
          <a:p>
            <a:r>
              <a:rPr lang="en-US" sz="3000" b="1" dirty="0">
                <a:latin typeface="Avenir Next Demi Bold" panose="020B0503020202020204" pitchFamily="34" charset="0"/>
              </a:rPr>
              <a:t>Anybody who knows Italy or studies a map of Italy will appreciate how great were the engineering problems that would be encountered due to the physical configuration of the country. There are comparatively few good tarmac roads leading northwards through Italy. </a:t>
            </a:r>
          </a:p>
          <a:p>
            <a:r>
              <a:rPr lang="en-US" sz="3000" b="1" dirty="0">
                <a:latin typeface="Avenir Next Demi Bold" panose="020B0503020202020204" pitchFamily="34" charset="0"/>
              </a:rPr>
              <a:t>On the east coast there is virtually only one road. This crosses innumerable watercourses which are liable in winter to big spates. West of the Central Apennines there are two main roads leading north from Naples to Rome, thence there are four roads, converging into three roads before Florence is reached.</a:t>
            </a:r>
          </a:p>
        </p:txBody>
      </p:sp>
    </p:spTree>
    <p:extLst>
      <p:ext uri="{BB962C8B-B14F-4D97-AF65-F5344CB8AC3E}">
        <p14:creationId xmlns:p14="http://schemas.microsoft.com/office/powerpoint/2010/main" val="34664852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9">
            <a:extLst>
              <a:ext uri="{FF2B5EF4-FFF2-40B4-BE49-F238E27FC236}">
                <a16:creationId xmlns:a16="http://schemas.microsoft.com/office/drawing/2014/main" id="{8E75A35F-E760-4D26-F6C2-1F9598EBE7EF}"/>
              </a:ext>
            </a:extLst>
          </p:cNvPr>
          <p:cNvSpPr>
            <a:spLocks noChangeArrowheads="1"/>
          </p:cNvSpPr>
          <p:nvPr/>
        </p:nvSpPr>
        <p:spPr bwMode="auto">
          <a:xfrm>
            <a:off x="0" y="179"/>
            <a:ext cx="12192000" cy="1569660"/>
          </a:xfrm>
          <a:prstGeom prst="rect">
            <a:avLst/>
          </a:prstGeom>
          <a:solidFill>
            <a:srgbClr val="0F2432"/>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4800" b="1" dirty="0">
                <a:solidFill>
                  <a:schemeClr val="accent4">
                    <a:lumMod val="40000"/>
                    <a:lumOff val="60000"/>
                  </a:schemeClr>
                </a:solidFill>
                <a:latin typeface="Trajan Pro 3 Semibold" panose="02020502050503020301" pitchFamily="18" charset="0"/>
              </a:rPr>
              <a:t>An Engineering Challenge of</a:t>
            </a:r>
            <a:br>
              <a:rPr lang="en-GB" altLang="en-US" sz="4800" b="1" dirty="0">
                <a:solidFill>
                  <a:schemeClr val="accent4">
                    <a:lumMod val="40000"/>
                    <a:lumOff val="60000"/>
                  </a:schemeClr>
                </a:solidFill>
                <a:latin typeface="Trajan Pro 3 Semibold" panose="02020502050503020301" pitchFamily="18" charset="0"/>
              </a:rPr>
            </a:br>
            <a:r>
              <a:rPr lang="en-GB" altLang="en-US" sz="4800" b="1" dirty="0">
                <a:solidFill>
                  <a:schemeClr val="accent4">
                    <a:lumMod val="40000"/>
                    <a:lumOff val="60000"/>
                  </a:schemeClr>
                </a:solidFill>
                <a:latin typeface="Trajan Pro 3 Semibold" panose="02020502050503020301" pitchFamily="18" charset="0"/>
              </a:rPr>
              <a:t>the first order (2)</a:t>
            </a:r>
            <a:endParaRPr lang="en-GB" sz="4800" u="none" strike="noStrike" dirty="0">
              <a:solidFill>
                <a:schemeClr val="accent4">
                  <a:lumMod val="40000"/>
                  <a:lumOff val="60000"/>
                </a:schemeClr>
              </a:solidFill>
              <a:effectLst/>
              <a:latin typeface="Trajan Pro 3" panose="02020502050503020301" pitchFamily="18" charset="0"/>
              <a:cs typeface="Arial" panose="020B0604020202020204" pitchFamily="34" charset="0"/>
            </a:endParaRPr>
          </a:p>
        </p:txBody>
      </p:sp>
      <p:sp>
        <p:nvSpPr>
          <p:cNvPr id="2" name="TextBox 1">
            <a:extLst>
              <a:ext uri="{FF2B5EF4-FFF2-40B4-BE49-F238E27FC236}">
                <a16:creationId xmlns:a16="http://schemas.microsoft.com/office/drawing/2014/main" id="{6E796FBB-A5A2-68F1-E737-7A79A93EC541}"/>
              </a:ext>
            </a:extLst>
          </p:cNvPr>
          <p:cNvSpPr txBox="1"/>
          <p:nvPr/>
        </p:nvSpPr>
        <p:spPr>
          <a:xfrm>
            <a:off x="587829" y="1618225"/>
            <a:ext cx="10896600" cy="5170646"/>
          </a:xfrm>
          <a:prstGeom prst="rect">
            <a:avLst/>
          </a:prstGeom>
          <a:noFill/>
        </p:spPr>
        <p:txBody>
          <a:bodyPr wrap="square" rtlCol="0">
            <a:spAutoFit/>
          </a:bodyPr>
          <a:lstStyle/>
          <a:p>
            <a:r>
              <a:rPr lang="en-US" sz="3000" b="1" dirty="0">
                <a:latin typeface="Avenir Next Demi Bold" panose="020B0503020202020204" pitchFamily="34" charset="0"/>
              </a:rPr>
              <a:t>Many parts of these roads are tortuous with steep gradients and untarred stretches. They all cross many mountain streams, watercourses and occasional ravines. Good lateral roads are few and all go over high mountain passes.</a:t>
            </a:r>
          </a:p>
          <a:p>
            <a:r>
              <a:rPr lang="en-US" sz="3000" b="1" dirty="0">
                <a:latin typeface="Avenir Next Demi Bold" panose="020B0503020202020204" pitchFamily="34" charset="0"/>
              </a:rPr>
              <a:t>The main rivers west of the Apennines between Naples and Florence are the Volturno (350 ft), the </a:t>
            </a:r>
            <a:r>
              <a:rPr lang="en-US" sz="3000" b="1" dirty="0" err="1">
                <a:latin typeface="Avenir Next Demi Bold" panose="020B0503020202020204" pitchFamily="34" charset="0"/>
              </a:rPr>
              <a:t>Garigliano</a:t>
            </a:r>
            <a:r>
              <a:rPr lang="en-US" sz="3000" b="1" dirty="0">
                <a:latin typeface="Avenir Next Demi Bold" panose="020B0503020202020204" pitchFamily="34" charset="0"/>
              </a:rPr>
              <a:t> (350 ft), the Tiber (600 ft) and the Arno (450 ft), all perennial rivers with high banks. There are a countless number of smaller rivers from 80 to 250 ft in width. </a:t>
            </a:r>
          </a:p>
          <a:p>
            <a:r>
              <a:rPr lang="en-US" sz="3000" b="1" i="1" dirty="0">
                <a:latin typeface="Avenir Next Demi Bold" panose="020B0503020202020204" pitchFamily="34" charset="0"/>
              </a:rPr>
              <a:t>Maj Gen NA Coxwell-Rogers, Engineers in the Italian Campaign, 1946, Introduction</a:t>
            </a:r>
          </a:p>
        </p:txBody>
      </p:sp>
    </p:spTree>
    <p:extLst>
      <p:ext uri="{BB962C8B-B14F-4D97-AF65-F5344CB8AC3E}">
        <p14:creationId xmlns:p14="http://schemas.microsoft.com/office/powerpoint/2010/main" val="38631488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9">
            <a:extLst>
              <a:ext uri="{FF2B5EF4-FFF2-40B4-BE49-F238E27FC236}">
                <a16:creationId xmlns:a16="http://schemas.microsoft.com/office/drawing/2014/main" id="{8E75A35F-E760-4D26-F6C2-1F9598EBE7EF}"/>
              </a:ext>
            </a:extLst>
          </p:cNvPr>
          <p:cNvSpPr>
            <a:spLocks noChangeArrowheads="1"/>
          </p:cNvSpPr>
          <p:nvPr/>
        </p:nvSpPr>
        <p:spPr bwMode="auto">
          <a:xfrm>
            <a:off x="0" y="179"/>
            <a:ext cx="12192000" cy="769441"/>
          </a:xfrm>
          <a:prstGeom prst="rect">
            <a:avLst/>
          </a:prstGeom>
          <a:solidFill>
            <a:srgbClr val="0F2432"/>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4400" b="1" dirty="0">
                <a:solidFill>
                  <a:schemeClr val="accent4">
                    <a:lumMod val="40000"/>
                    <a:lumOff val="60000"/>
                  </a:schemeClr>
                </a:solidFill>
                <a:latin typeface="Trajan Pro 3 Semibold" panose="02020502050503020301" pitchFamily="18" charset="0"/>
              </a:rPr>
              <a:t>How many Sappers were involved?</a:t>
            </a:r>
            <a:endParaRPr lang="en-GB" sz="4400" u="none" strike="noStrike" dirty="0">
              <a:solidFill>
                <a:schemeClr val="accent4">
                  <a:lumMod val="40000"/>
                  <a:lumOff val="60000"/>
                </a:schemeClr>
              </a:solidFill>
              <a:effectLst/>
              <a:latin typeface="Trajan Pro 3" panose="02020502050503020301" pitchFamily="18" charset="0"/>
              <a:cs typeface="Arial" panose="020B0604020202020204" pitchFamily="34" charset="0"/>
            </a:endParaRPr>
          </a:p>
        </p:txBody>
      </p:sp>
      <p:sp>
        <p:nvSpPr>
          <p:cNvPr id="2" name="TextBox 1">
            <a:extLst>
              <a:ext uri="{FF2B5EF4-FFF2-40B4-BE49-F238E27FC236}">
                <a16:creationId xmlns:a16="http://schemas.microsoft.com/office/drawing/2014/main" id="{0D7C7EED-ACE8-9885-122A-97D9C843A18D}"/>
              </a:ext>
            </a:extLst>
          </p:cNvPr>
          <p:cNvSpPr txBox="1"/>
          <p:nvPr/>
        </p:nvSpPr>
        <p:spPr>
          <a:xfrm>
            <a:off x="904287" y="885051"/>
            <a:ext cx="10383425" cy="400110"/>
          </a:xfrm>
          <a:prstGeom prst="rect">
            <a:avLst/>
          </a:prstGeom>
          <a:noFill/>
        </p:spPr>
        <p:txBody>
          <a:bodyPr wrap="square" rtlCol="0">
            <a:spAutoFit/>
          </a:bodyPr>
          <a:lstStyle/>
          <a:p>
            <a:r>
              <a:rPr lang="en-GB" sz="2000" b="1" dirty="0"/>
              <a:t>Total numbers of Field Engineer Companies in Italy 1943-1945, excluding US, French, Brazilian</a:t>
            </a:r>
          </a:p>
        </p:txBody>
      </p:sp>
      <p:graphicFrame>
        <p:nvGraphicFramePr>
          <p:cNvPr id="3" name="Table 2">
            <a:extLst>
              <a:ext uri="{FF2B5EF4-FFF2-40B4-BE49-F238E27FC236}">
                <a16:creationId xmlns:a16="http://schemas.microsoft.com/office/drawing/2014/main" id="{4ACBADDB-ADA2-FD66-18BF-8120DEDFB238}"/>
              </a:ext>
            </a:extLst>
          </p:cNvPr>
          <p:cNvGraphicFramePr>
            <a:graphicFrameLocks noGrp="1"/>
          </p:cNvGraphicFramePr>
          <p:nvPr>
            <p:extLst>
              <p:ext uri="{D42A27DB-BD31-4B8C-83A1-F6EECF244321}">
                <p14:modId xmlns:p14="http://schemas.microsoft.com/office/powerpoint/2010/main" val="3401218085"/>
              </p:ext>
            </p:extLst>
          </p:nvPr>
        </p:nvGraphicFramePr>
        <p:xfrm>
          <a:off x="92075" y="1343204"/>
          <a:ext cx="11765306" cy="4652907"/>
        </p:xfrm>
        <a:graphic>
          <a:graphicData uri="http://schemas.openxmlformats.org/drawingml/2006/table">
            <a:tbl>
              <a:tblPr firstRow="1" bandRow="1">
                <a:tableStyleId>{5C22544A-7EE6-4342-B048-85BDC9FD1C3A}</a:tableStyleId>
              </a:tblPr>
              <a:tblGrid>
                <a:gridCol w="1611782">
                  <a:extLst>
                    <a:ext uri="{9D8B030D-6E8A-4147-A177-3AD203B41FA5}">
                      <a16:colId xmlns:a16="http://schemas.microsoft.com/office/drawing/2014/main" val="3465975376"/>
                    </a:ext>
                  </a:extLst>
                </a:gridCol>
                <a:gridCol w="1692254">
                  <a:extLst>
                    <a:ext uri="{9D8B030D-6E8A-4147-A177-3AD203B41FA5}">
                      <a16:colId xmlns:a16="http://schemas.microsoft.com/office/drawing/2014/main" val="3500863447"/>
                    </a:ext>
                  </a:extLst>
                </a:gridCol>
                <a:gridCol w="1692254">
                  <a:extLst>
                    <a:ext uri="{9D8B030D-6E8A-4147-A177-3AD203B41FA5}">
                      <a16:colId xmlns:a16="http://schemas.microsoft.com/office/drawing/2014/main" val="1667696762"/>
                    </a:ext>
                  </a:extLst>
                </a:gridCol>
                <a:gridCol w="1692254">
                  <a:extLst>
                    <a:ext uri="{9D8B030D-6E8A-4147-A177-3AD203B41FA5}">
                      <a16:colId xmlns:a16="http://schemas.microsoft.com/office/drawing/2014/main" val="764640428"/>
                    </a:ext>
                  </a:extLst>
                </a:gridCol>
                <a:gridCol w="1692254">
                  <a:extLst>
                    <a:ext uri="{9D8B030D-6E8A-4147-A177-3AD203B41FA5}">
                      <a16:colId xmlns:a16="http://schemas.microsoft.com/office/drawing/2014/main" val="729467745"/>
                    </a:ext>
                  </a:extLst>
                </a:gridCol>
                <a:gridCol w="1692254">
                  <a:extLst>
                    <a:ext uri="{9D8B030D-6E8A-4147-A177-3AD203B41FA5}">
                      <a16:colId xmlns:a16="http://schemas.microsoft.com/office/drawing/2014/main" val="3246562666"/>
                    </a:ext>
                  </a:extLst>
                </a:gridCol>
                <a:gridCol w="1692254">
                  <a:extLst>
                    <a:ext uri="{9D8B030D-6E8A-4147-A177-3AD203B41FA5}">
                      <a16:colId xmlns:a16="http://schemas.microsoft.com/office/drawing/2014/main" val="845714563"/>
                    </a:ext>
                  </a:extLst>
                </a:gridCol>
              </a:tblGrid>
              <a:tr h="607966">
                <a:tc>
                  <a:txBody>
                    <a:bodyPr/>
                    <a:lstStyle/>
                    <a:p>
                      <a:endParaRPr lang="en-GB" dirty="0"/>
                    </a:p>
                  </a:txBody>
                  <a:tcPr/>
                </a:tc>
                <a:tc>
                  <a:txBody>
                    <a:bodyPr/>
                    <a:lstStyle/>
                    <a:p>
                      <a:r>
                        <a:rPr lang="en-GB" dirty="0"/>
                        <a:t>Fd Coys</a:t>
                      </a:r>
                    </a:p>
                  </a:txBody>
                  <a:tcPr/>
                </a:tc>
                <a:tc>
                  <a:txBody>
                    <a:bodyPr/>
                    <a:lstStyle/>
                    <a:p>
                      <a:r>
                        <a:rPr lang="en-GB" dirty="0"/>
                        <a:t>Fd Park Coys</a:t>
                      </a:r>
                    </a:p>
                  </a:txBody>
                  <a:tcPr/>
                </a:tc>
                <a:tc>
                  <a:txBody>
                    <a:bodyPr/>
                    <a:lstStyle/>
                    <a:p>
                      <a:r>
                        <a:rPr lang="en-GB" dirty="0"/>
                        <a:t>Works &amp; Artisan</a:t>
                      </a:r>
                    </a:p>
                  </a:txBody>
                  <a:tcPr/>
                </a:tc>
                <a:tc>
                  <a:txBody>
                    <a:bodyPr/>
                    <a:lstStyle/>
                    <a:p>
                      <a:r>
                        <a:rPr lang="en-GB" dirty="0"/>
                        <a:t>Road </a:t>
                      </a:r>
                      <a:r>
                        <a:rPr lang="en-GB" dirty="0" err="1"/>
                        <a:t>Const</a:t>
                      </a:r>
                      <a:endParaRPr lang="en-GB" dirty="0"/>
                    </a:p>
                  </a:txBody>
                  <a:tcPr/>
                </a:tc>
                <a:tc>
                  <a:txBody>
                    <a:bodyPr/>
                    <a:lstStyle/>
                    <a:p>
                      <a:r>
                        <a:rPr lang="en-GB" dirty="0"/>
                        <a:t>Mech Eqpt</a:t>
                      </a:r>
                    </a:p>
                  </a:txBody>
                  <a:tcPr/>
                </a:tc>
                <a:tc>
                  <a:txBody>
                    <a:bodyPr/>
                    <a:lstStyle/>
                    <a:p>
                      <a:r>
                        <a:rPr lang="en-GB" dirty="0"/>
                        <a:t>Other</a:t>
                      </a:r>
                    </a:p>
                  </a:txBody>
                  <a:tcPr/>
                </a:tc>
                <a:extLst>
                  <a:ext uri="{0D108BD9-81ED-4DB2-BD59-A6C34878D82A}">
                    <a16:rowId xmlns:a16="http://schemas.microsoft.com/office/drawing/2014/main" val="3380214742"/>
                  </a:ext>
                </a:extLst>
              </a:tr>
              <a:tr h="481821">
                <a:tc>
                  <a:txBody>
                    <a:bodyPr/>
                    <a:lstStyle/>
                    <a:p>
                      <a:r>
                        <a:rPr lang="en-GB" dirty="0"/>
                        <a:t>British</a:t>
                      </a:r>
                    </a:p>
                  </a:txBody>
                  <a:tcPr/>
                </a:tc>
                <a:tc>
                  <a:txBody>
                    <a:bodyPr/>
                    <a:lstStyle/>
                    <a:p>
                      <a:r>
                        <a:rPr lang="en-GB" dirty="0"/>
                        <a:t>76</a:t>
                      </a:r>
                    </a:p>
                  </a:txBody>
                  <a:tcPr/>
                </a:tc>
                <a:tc>
                  <a:txBody>
                    <a:bodyPr/>
                    <a:lstStyle/>
                    <a:p>
                      <a:r>
                        <a:rPr lang="en-GB" dirty="0"/>
                        <a:t>18</a:t>
                      </a:r>
                    </a:p>
                  </a:txBody>
                  <a:tcPr/>
                </a:tc>
                <a:tc>
                  <a:txBody>
                    <a:bodyPr/>
                    <a:lstStyle/>
                    <a:p>
                      <a:r>
                        <a:rPr lang="en-GB" dirty="0"/>
                        <a:t>32</a:t>
                      </a:r>
                    </a:p>
                  </a:txBody>
                  <a:tcPr/>
                </a:tc>
                <a:tc>
                  <a:txBody>
                    <a:bodyPr/>
                    <a:lstStyle/>
                    <a:p>
                      <a:r>
                        <a:rPr lang="en-GB" dirty="0"/>
                        <a:t>8</a:t>
                      </a:r>
                    </a:p>
                  </a:txBody>
                  <a:tcPr/>
                </a:tc>
                <a:tc>
                  <a:txBody>
                    <a:bodyPr/>
                    <a:lstStyle/>
                    <a:p>
                      <a:r>
                        <a:rPr lang="en-GB" dirty="0"/>
                        <a:t>16</a:t>
                      </a:r>
                    </a:p>
                  </a:txBody>
                  <a:tcPr/>
                </a:tc>
                <a:tc>
                  <a:txBody>
                    <a:bodyPr/>
                    <a:lstStyle/>
                    <a:p>
                      <a:r>
                        <a:rPr lang="en-GB" dirty="0"/>
                        <a:t>16</a:t>
                      </a:r>
                    </a:p>
                  </a:txBody>
                  <a:tcPr/>
                </a:tc>
                <a:extLst>
                  <a:ext uri="{0D108BD9-81ED-4DB2-BD59-A6C34878D82A}">
                    <a16:rowId xmlns:a16="http://schemas.microsoft.com/office/drawing/2014/main" val="596290535"/>
                  </a:ext>
                </a:extLst>
              </a:tr>
              <a:tr h="481821">
                <a:tc>
                  <a:txBody>
                    <a:bodyPr/>
                    <a:lstStyle/>
                    <a:p>
                      <a:r>
                        <a:rPr lang="en-GB" dirty="0"/>
                        <a:t>Indian</a:t>
                      </a:r>
                    </a:p>
                  </a:txBody>
                  <a:tcPr/>
                </a:tc>
                <a:tc>
                  <a:txBody>
                    <a:bodyPr/>
                    <a:lstStyle/>
                    <a:p>
                      <a:r>
                        <a:rPr lang="en-GB" dirty="0"/>
                        <a:t>16</a:t>
                      </a:r>
                    </a:p>
                  </a:txBody>
                  <a:tcPr/>
                </a:tc>
                <a:tc>
                  <a:txBody>
                    <a:bodyPr/>
                    <a:lstStyle/>
                    <a:p>
                      <a:r>
                        <a:rPr lang="en-GB" dirty="0"/>
                        <a:t>5</a:t>
                      </a:r>
                    </a:p>
                  </a:txBody>
                  <a:tcPr/>
                </a:tc>
                <a:tc>
                  <a:txBody>
                    <a:bodyPr/>
                    <a:lstStyle/>
                    <a:p>
                      <a:r>
                        <a:rPr lang="en-GB" dirty="0"/>
                        <a:t>2</a:t>
                      </a:r>
                    </a:p>
                  </a:txBody>
                  <a:tcPr/>
                </a:tc>
                <a:tc>
                  <a:txBody>
                    <a:bodyPr/>
                    <a:lstStyle/>
                    <a:p>
                      <a:r>
                        <a:rPr lang="en-GB" dirty="0"/>
                        <a:t>nil</a:t>
                      </a:r>
                    </a:p>
                  </a:txBody>
                  <a:tcPr/>
                </a:tc>
                <a:tc>
                  <a:txBody>
                    <a:bodyPr/>
                    <a:lstStyle/>
                    <a:p>
                      <a:r>
                        <a:rPr lang="en-GB" dirty="0"/>
                        <a:t>nil</a:t>
                      </a:r>
                    </a:p>
                  </a:txBody>
                  <a:tcPr/>
                </a:tc>
                <a:tc>
                  <a:txBody>
                    <a:bodyPr/>
                    <a:lstStyle/>
                    <a:p>
                      <a:r>
                        <a:rPr lang="en-GB" dirty="0"/>
                        <a:t>nil</a:t>
                      </a:r>
                    </a:p>
                  </a:txBody>
                  <a:tcPr/>
                </a:tc>
                <a:extLst>
                  <a:ext uri="{0D108BD9-81ED-4DB2-BD59-A6C34878D82A}">
                    <a16:rowId xmlns:a16="http://schemas.microsoft.com/office/drawing/2014/main" val="1537816205"/>
                  </a:ext>
                </a:extLst>
              </a:tr>
              <a:tr h="481821">
                <a:tc>
                  <a:txBody>
                    <a:bodyPr/>
                    <a:lstStyle/>
                    <a:p>
                      <a:r>
                        <a:rPr lang="en-GB" dirty="0"/>
                        <a:t>South African</a:t>
                      </a:r>
                    </a:p>
                  </a:txBody>
                  <a:tcPr/>
                </a:tc>
                <a:tc>
                  <a:txBody>
                    <a:bodyPr/>
                    <a:lstStyle/>
                    <a:p>
                      <a:r>
                        <a:rPr lang="en-GB" dirty="0"/>
                        <a:t>7</a:t>
                      </a:r>
                    </a:p>
                  </a:txBody>
                  <a:tcPr/>
                </a:tc>
                <a:tc>
                  <a:txBody>
                    <a:bodyPr/>
                    <a:lstStyle/>
                    <a:p>
                      <a:r>
                        <a:rPr lang="en-GB" dirty="0"/>
                        <a:t>2</a:t>
                      </a:r>
                    </a:p>
                  </a:txBody>
                  <a:tcPr/>
                </a:tc>
                <a:tc>
                  <a:txBody>
                    <a:bodyPr/>
                    <a:lstStyle/>
                    <a:p>
                      <a:r>
                        <a:rPr lang="en-GB" dirty="0"/>
                        <a:t>1</a:t>
                      </a:r>
                    </a:p>
                  </a:txBody>
                  <a:tcPr/>
                </a:tc>
                <a:tc>
                  <a:txBody>
                    <a:bodyPr/>
                    <a:lstStyle/>
                    <a:p>
                      <a:r>
                        <a:rPr lang="en-GB" dirty="0"/>
                        <a:t>3</a:t>
                      </a:r>
                    </a:p>
                  </a:txBody>
                  <a:tcPr/>
                </a:tc>
                <a:tc>
                  <a:txBody>
                    <a:bodyPr/>
                    <a:lstStyle/>
                    <a:p>
                      <a:r>
                        <a:rPr lang="en-GB" dirty="0"/>
                        <a:t>nil</a:t>
                      </a:r>
                    </a:p>
                  </a:txBody>
                  <a:tcPr/>
                </a:tc>
                <a:tc>
                  <a:txBody>
                    <a:bodyPr/>
                    <a:lstStyle/>
                    <a:p>
                      <a:r>
                        <a:rPr lang="en-GB" dirty="0"/>
                        <a:t>1</a:t>
                      </a:r>
                    </a:p>
                  </a:txBody>
                  <a:tcPr/>
                </a:tc>
                <a:extLst>
                  <a:ext uri="{0D108BD9-81ED-4DB2-BD59-A6C34878D82A}">
                    <a16:rowId xmlns:a16="http://schemas.microsoft.com/office/drawing/2014/main" val="3298602307"/>
                  </a:ext>
                </a:extLst>
              </a:tr>
              <a:tr h="481821">
                <a:tc>
                  <a:txBody>
                    <a:bodyPr/>
                    <a:lstStyle/>
                    <a:p>
                      <a:r>
                        <a:rPr lang="en-GB" dirty="0"/>
                        <a:t>Canadian</a:t>
                      </a:r>
                    </a:p>
                  </a:txBody>
                  <a:tcPr/>
                </a:tc>
                <a:tc>
                  <a:txBody>
                    <a:bodyPr/>
                    <a:lstStyle/>
                    <a:p>
                      <a:r>
                        <a:rPr lang="en-GB" dirty="0"/>
                        <a:t>8</a:t>
                      </a:r>
                    </a:p>
                  </a:txBody>
                  <a:tcPr/>
                </a:tc>
                <a:tc>
                  <a:txBody>
                    <a:bodyPr/>
                    <a:lstStyle/>
                    <a:p>
                      <a:r>
                        <a:rPr lang="en-GB" dirty="0"/>
                        <a:t>3</a:t>
                      </a:r>
                    </a:p>
                  </a:txBody>
                  <a:tcPr/>
                </a:tc>
                <a:tc>
                  <a:txBody>
                    <a:bodyPr/>
                    <a:lstStyle/>
                    <a:p>
                      <a:r>
                        <a:rPr lang="en-GB" dirty="0"/>
                        <a:t>nil</a:t>
                      </a:r>
                    </a:p>
                  </a:txBody>
                  <a:tcPr/>
                </a:tc>
                <a:tc>
                  <a:txBody>
                    <a:bodyPr/>
                    <a:lstStyle/>
                    <a:p>
                      <a:r>
                        <a:rPr lang="en-GB" dirty="0"/>
                        <a:t>nil</a:t>
                      </a:r>
                    </a:p>
                  </a:txBody>
                  <a:tcPr/>
                </a:tc>
                <a:tc>
                  <a:txBody>
                    <a:bodyPr/>
                    <a:lstStyle/>
                    <a:p>
                      <a:r>
                        <a:rPr lang="en-GB" dirty="0"/>
                        <a:t>nil</a:t>
                      </a:r>
                    </a:p>
                  </a:txBody>
                  <a:tcPr/>
                </a:tc>
                <a:tc>
                  <a:txBody>
                    <a:bodyPr/>
                    <a:lstStyle/>
                    <a:p>
                      <a:r>
                        <a:rPr lang="en-GB" dirty="0"/>
                        <a:t>1</a:t>
                      </a:r>
                    </a:p>
                  </a:txBody>
                  <a:tcPr/>
                </a:tc>
                <a:extLst>
                  <a:ext uri="{0D108BD9-81ED-4DB2-BD59-A6C34878D82A}">
                    <a16:rowId xmlns:a16="http://schemas.microsoft.com/office/drawing/2014/main" val="259454125"/>
                  </a:ext>
                </a:extLst>
              </a:tr>
              <a:tr h="481821">
                <a:tc>
                  <a:txBody>
                    <a:bodyPr/>
                    <a:lstStyle/>
                    <a:p>
                      <a:r>
                        <a:rPr lang="en-GB" dirty="0"/>
                        <a:t>Polish</a:t>
                      </a:r>
                    </a:p>
                  </a:txBody>
                  <a:tcPr/>
                </a:tc>
                <a:tc>
                  <a:txBody>
                    <a:bodyPr/>
                    <a:lstStyle/>
                    <a:p>
                      <a:r>
                        <a:rPr lang="en-GB" dirty="0"/>
                        <a:t>11</a:t>
                      </a:r>
                    </a:p>
                  </a:txBody>
                  <a:tcPr/>
                </a:tc>
                <a:tc>
                  <a:txBody>
                    <a:bodyPr/>
                    <a:lstStyle/>
                    <a:p>
                      <a:r>
                        <a:rPr lang="en-GB" dirty="0"/>
                        <a:t>4</a:t>
                      </a:r>
                    </a:p>
                  </a:txBody>
                  <a:tcPr/>
                </a:tc>
                <a:tc>
                  <a:txBody>
                    <a:bodyPr/>
                    <a:lstStyle/>
                    <a:p>
                      <a:r>
                        <a:rPr lang="en-GB" dirty="0"/>
                        <a:t>nil</a:t>
                      </a:r>
                    </a:p>
                  </a:txBody>
                  <a:tcPr/>
                </a:tc>
                <a:tc>
                  <a:txBody>
                    <a:bodyPr/>
                    <a:lstStyle/>
                    <a:p>
                      <a:r>
                        <a:rPr lang="en-GB" dirty="0"/>
                        <a:t>nil</a:t>
                      </a:r>
                    </a:p>
                  </a:txBody>
                  <a:tcPr/>
                </a:tc>
                <a:tc>
                  <a:txBody>
                    <a:bodyPr/>
                    <a:lstStyle/>
                    <a:p>
                      <a:r>
                        <a:rPr lang="en-GB" dirty="0"/>
                        <a:t>nil</a:t>
                      </a:r>
                    </a:p>
                  </a:txBody>
                  <a:tcPr/>
                </a:tc>
                <a:tc>
                  <a:txBody>
                    <a:bodyPr/>
                    <a:lstStyle/>
                    <a:p>
                      <a:r>
                        <a:rPr lang="en-GB" dirty="0"/>
                        <a:t>nil</a:t>
                      </a:r>
                    </a:p>
                  </a:txBody>
                  <a:tcPr/>
                </a:tc>
                <a:extLst>
                  <a:ext uri="{0D108BD9-81ED-4DB2-BD59-A6C34878D82A}">
                    <a16:rowId xmlns:a16="http://schemas.microsoft.com/office/drawing/2014/main" val="4031555750"/>
                  </a:ext>
                </a:extLst>
              </a:tr>
              <a:tr h="481821">
                <a:tc>
                  <a:txBody>
                    <a:bodyPr/>
                    <a:lstStyle/>
                    <a:p>
                      <a:r>
                        <a:rPr lang="en-GB" dirty="0"/>
                        <a:t>New Zealand</a:t>
                      </a:r>
                    </a:p>
                  </a:txBody>
                  <a:tcPr/>
                </a:tc>
                <a:tc>
                  <a:txBody>
                    <a:bodyPr/>
                    <a:lstStyle/>
                    <a:p>
                      <a:r>
                        <a:rPr lang="en-GB" dirty="0"/>
                        <a:t>3</a:t>
                      </a:r>
                    </a:p>
                  </a:txBody>
                  <a:tcPr/>
                </a:tc>
                <a:tc>
                  <a:txBody>
                    <a:bodyPr/>
                    <a:lstStyle/>
                    <a:p>
                      <a:r>
                        <a:rPr lang="en-GB" dirty="0"/>
                        <a:t>1</a:t>
                      </a:r>
                    </a:p>
                  </a:txBody>
                  <a:tcPr/>
                </a:tc>
                <a:tc>
                  <a:txBody>
                    <a:bodyPr/>
                    <a:lstStyle/>
                    <a:p>
                      <a:r>
                        <a:rPr lang="en-GB" dirty="0"/>
                        <a:t>nil</a:t>
                      </a:r>
                    </a:p>
                  </a:txBody>
                  <a:tcPr/>
                </a:tc>
                <a:tc>
                  <a:txBody>
                    <a:bodyPr/>
                    <a:lstStyle/>
                    <a:p>
                      <a:r>
                        <a:rPr lang="en-GB" dirty="0"/>
                        <a:t>nil</a:t>
                      </a:r>
                    </a:p>
                  </a:txBody>
                  <a:tcPr/>
                </a:tc>
                <a:tc>
                  <a:txBody>
                    <a:bodyPr/>
                    <a:lstStyle/>
                    <a:p>
                      <a:r>
                        <a:rPr lang="en-GB" dirty="0"/>
                        <a:t>1</a:t>
                      </a:r>
                    </a:p>
                  </a:txBody>
                  <a:tcPr/>
                </a:tc>
                <a:tc>
                  <a:txBody>
                    <a:bodyPr/>
                    <a:lstStyle/>
                    <a:p>
                      <a:r>
                        <a:rPr lang="en-GB" dirty="0"/>
                        <a:t>2</a:t>
                      </a:r>
                    </a:p>
                  </a:txBody>
                  <a:tcPr/>
                </a:tc>
                <a:extLst>
                  <a:ext uri="{0D108BD9-81ED-4DB2-BD59-A6C34878D82A}">
                    <a16:rowId xmlns:a16="http://schemas.microsoft.com/office/drawing/2014/main" val="327886591"/>
                  </a:ext>
                </a:extLst>
              </a:tr>
              <a:tr h="607966">
                <a:tc>
                  <a:txBody>
                    <a:bodyPr/>
                    <a:lstStyle/>
                    <a:p>
                      <a:r>
                        <a:rPr lang="en-GB" dirty="0"/>
                        <a:t>Palestine &amp; Levant</a:t>
                      </a:r>
                    </a:p>
                  </a:txBody>
                  <a:tcPr/>
                </a:tc>
                <a:tc>
                  <a:txBody>
                    <a:bodyPr/>
                    <a:lstStyle/>
                    <a:p>
                      <a:r>
                        <a:rPr lang="en-GB" dirty="0"/>
                        <a:t>1</a:t>
                      </a:r>
                    </a:p>
                  </a:txBody>
                  <a:tcPr/>
                </a:tc>
                <a:tc>
                  <a:txBody>
                    <a:bodyPr/>
                    <a:lstStyle/>
                    <a:p>
                      <a:r>
                        <a:rPr lang="en-GB" dirty="0"/>
                        <a:t>nil</a:t>
                      </a:r>
                    </a:p>
                  </a:txBody>
                  <a:tcPr/>
                </a:tc>
                <a:tc>
                  <a:txBody>
                    <a:bodyPr/>
                    <a:lstStyle/>
                    <a:p>
                      <a:r>
                        <a:rPr lang="en-GB" dirty="0"/>
                        <a:t>4</a:t>
                      </a:r>
                    </a:p>
                  </a:txBody>
                  <a:tcPr/>
                </a:tc>
                <a:tc>
                  <a:txBody>
                    <a:bodyPr/>
                    <a:lstStyle/>
                    <a:p>
                      <a:r>
                        <a:rPr lang="en-GB" dirty="0"/>
                        <a:t>1</a:t>
                      </a:r>
                    </a:p>
                  </a:txBody>
                  <a:tcPr/>
                </a:tc>
                <a:tc>
                  <a:txBody>
                    <a:bodyPr/>
                    <a:lstStyle/>
                    <a:p>
                      <a:r>
                        <a:rPr lang="en-GB" dirty="0"/>
                        <a:t>nil</a:t>
                      </a:r>
                    </a:p>
                  </a:txBody>
                  <a:tcPr/>
                </a:tc>
                <a:tc>
                  <a:txBody>
                    <a:bodyPr/>
                    <a:lstStyle/>
                    <a:p>
                      <a:r>
                        <a:rPr lang="en-GB" dirty="0"/>
                        <a:t>nil</a:t>
                      </a:r>
                    </a:p>
                  </a:txBody>
                  <a:tcPr/>
                </a:tc>
                <a:extLst>
                  <a:ext uri="{0D108BD9-81ED-4DB2-BD59-A6C34878D82A}">
                    <a16:rowId xmlns:a16="http://schemas.microsoft.com/office/drawing/2014/main" val="2295701843"/>
                  </a:ext>
                </a:extLst>
              </a:tr>
              <a:tr h="481821">
                <a:tc>
                  <a:txBody>
                    <a:bodyPr/>
                    <a:lstStyle/>
                    <a:p>
                      <a:r>
                        <a:rPr lang="en-GB" dirty="0"/>
                        <a:t>Total</a:t>
                      </a:r>
                    </a:p>
                  </a:txBody>
                  <a:tcPr/>
                </a:tc>
                <a:tc>
                  <a:txBody>
                    <a:bodyPr/>
                    <a:lstStyle/>
                    <a:p>
                      <a:r>
                        <a:rPr lang="en-GB" dirty="0"/>
                        <a:t>122</a:t>
                      </a:r>
                    </a:p>
                  </a:txBody>
                  <a:tcPr/>
                </a:tc>
                <a:tc>
                  <a:txBody>
                    <a:bodyPr/>
                    <a:lstStyle/>
                    <a:p>
                      <a:r>
                        <a:rPr lang="en-GB" dirty="0"/>
                        <a:t>33</a:t>
                      </a:r>
                    </a:p>
                  </a:txBody>
                  <a:tcPr/>
                </a:tc>
                <a:tc>
                  <a:txBody>
                    <a:bodyPr/>
                    <a:lstStyle/>
                    <a:p>
                      <a:r>
                        <a:rPr lang="en-GB" dirty="0"/>
                        <a:t>39</a:t>
                      </a:r>
                    </a:p>
                  </a:txBody>
                  <a:tcPr/>
                </a:tc>
                <a:tc>
                  <a:txBody>
                    <a:bodyPr/>
                    <a:lstStyle/>
                    <a:p>
                      <a:r>
                        <a:rPr lang="en-GB" dirty="0"/>
                        <a:t>12</a:t>
                      </a:r>
                    </a:p>
                  </a:txBody>
                  <a:tcPr/>
                </a:tc>
                <a:tc>
                  <a:txBody>
                    <a:bodyPr/>
                    <a:lstStyle/>
                    <a:p>
                      <a:r>
                        <a:rPr lang="en-GB" dirty="0"/>
                        <a:t>17</a:t>
                      </a:r>
                    </a:p>
                  </a:txBody>
                  <a:tcPr/>
                </a:tc>
                <a:tc>
                  <a:txBody>
                    <a:bodyPr/>
                    <a:lstStyle/>
                    <a:p>
                      <a:r>
                        <a:rPr lang="en-GB" dirty="0"/>
                        <a:t>20</a:t>
                      </a:r>
                    </a:p>
                  </a:txBody>
                  <a:tcPr/>
                </a:tc>
                <a:extLst>
                  <a:ext uri="{0D108BD9-81ED-4DB2-BD59-A6C34878D82A}">
                    <a16:rowId xmlns:a16="http://schemas.microsoft.com/office/drawing/2014/main" val="2589514400"/>
                  </a:ext>
                </a:extLst>
              </a:tr>
            </a:tbl>
          </a:graphicData>
        </a:graphic>
      </p:graphicFrame>
      <p:sp>
        <p:nvSpPr>
          <p:cNvPr id="4" name="TextBox 3">
            <a:extLst>
              <a:ext uri="{FF2B5EF4-FFF2-40B4-BE49-F238E27FC236}">
                <a16:creationId xmlns:a16="http://schemas.microsoft.com/office/drawing/2014/main" id="{65D375A5-8BD5-EB47-1871-B636A8AA416D}"/>
              </a:ext>
            </a:extLst>
          </p:cNvPr>
          <p:cNvSpPr txBox="1"/>
          <p:nvPr/>
        </p:nvSpPr>
        <p:spPr>
          <a:xfrm>
            <a:off x="1292708" y="6277306"/>
            <a:ext cx="9364038" cy="461665"/>
          </a:xfrm>
          <a:prstGeom prst="rect">
            <a:avLst/>
          </a:prstGeom>
          <a:noFill/>
        </p:spPr>
        <p:txBody>
          <a:bodyPr wrap="none" rtlCol="0">
            <a:spAutoFit/>
          </a:bodyPr>
          <a:lstStyle/>
          <a:p>
            <a:r>
              <a:rPr lang="en-GB" sz="2400" dirty="0">
                <a:highlight>
                  <a:srgbClr val="FFFF00"/>
                </a:highlight>
              </a:rPr>
              <a:t>Total 243 Engineer Companies, assuming average strength of 220= 53,500</a:t>
            </a:r>
          </a:p>
        </p:txBody>
      </p:sp>
    </p:spTree>
    <p:extLst>
      <p:ext uri="{BB962C8B-B14F-4D97-AF65-F5344CB8AC3E}">
        <p14:creationId xmlns:p14="http://schemas.microsoft.com/office/powerpoint/2010/main" val="6283024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9">
            <a:extLst>
              <a:ext uri="{FF2B5EF4-FFF2-40B4-BE49-F238E27FC236}">
                <a16:creationId xmlns:a16="http://schemas.microsoft.com/office/drawing/2014/main" id="{8E75A35F-E760-4D26-F6C2-1F9598EBE7EF}"/>
              </a:ext>
            </a:extLst>
          </p:cNvPr>
          <p:cNvSpPr>
            <a:spLocks noChangeArrowheads="1"/>
          </p:cNvSpPr>
          <p:nvPr/>
        </p:nvSpPr>
        <p:spPr bwMode="auto">
          <a:xfrm>
            <a:off x="0" y="179"/>
            <a:ext cx="12192000" cy="830997"/>
          </a:xfrm>
          <a:prstGeom prst="rect">
            <a:avLst/>
          </a:prstGeom>
          <a:solidFill>
            <a:srgbClr val="0F2432"/>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4800" b="1" dirty="0">
                <a:solidFill>
                  <a:schemeClr val="accent4">
                    <a:lumMod val="40000"/>
                    <a:lumOff val="60000"/>
                  </a:schemeClr>
                </a:solidFill>
                <a:latin typeface="Trajan Pro 3 Semibold" panose="02020502050503020301" pitchFamily="18" charset="0"/>
              </a:rPr>
              <a:t>Sapper Units</a:t>
            </a:r>
            <a:endParaRPr lang="en-GB" sz="4800" u="none" strike="noStrike" dirty="0">
              <a:solidFill>
                <a:schemeClr val="accent4">
                  <a:lumMod val="40000"/>
                  <a:lumOff val="60000"/>
                </a:schemeClr>
              </a:solidFill>
              <a:effectLst/>
              <a:latin typeface="Trajan Pro 3" panose="02020502050503020301" pitchFamily="18" charset="0"/>
              <a:cs typeface="Arial" panose="020B0604020202020204" pitchFamily="34" charset="0"/>
            </a:endParaRPr>
          </a:p>
        </p:txBody>
      </p:sp>
      <p:sp>
        <p:nvSpPr>
          <p:cNvPr id="5" name="TextBox 4">
            <a:extLst>
              <a:ext uri="{FF2B5EF4-FFF2-40B4-BE49-F238E27FC236}">
                <a16:creationId xmlns:a16="http://schemas.microsoft.com/office/drawing/2014/main" id="{05E353DE-F0DC-46F7-4DF3-750C8B7A3E7B}"/>
              </a:ext>
            </a:extLst>
          </p:cNvPr>
          <p:cNvSpPr txBox="1"/>
          <p:nvPr/>
        </p:nvSpPr>
        <p:spPr>
          <a:xfrm>
            <a:off x="233363" y="831176"/>
            <a:ext cx="11866562" cy="4985980"/>
          </a:xfrm>
          <a:prstGeom prst="rect">
            <a:avLst/>
          </a:prstGeom>
          <a:noFill/>
        </p:spPr>
        <p:txBody>
          <a:bodyPr wrap="square" rtlCol="0">
            <a:spAutoFit/>
          </a:bodyPr>
          <a:lstStyle/>
          <a:p>
            <a:r>
              <a:rPr lang="en-GB" sz="3600" dirty="0"/>
              <a:t>Field Company: today’s Squadron: major OC, 250 all ranks;</a:t>
            </a:r>
          </a:p>
          <a:p>
            <a:r>
              <a:rPr lang="en-GB" sz="3600" dirty="0"/>
              <a:t>	3 fd platoons 60 strong, MT, support (not much), QM  </a:t>
            </a:r>
          </a:p>
          <a:p>
            <a:r>
              <a:rPr lang="en-GB" sz="3600" dirty="0"/>
              <a:t>Field Park Company: today’s Support Sqn: major OC,</a:t>
            </a:r>
          </a:p>
          <a:p>
            <a:pPr lvl="2"/>
            <a:r>
              <a:rPr lang="en-GB" sz="3600" dirty="0"/>
              <a:t>150 all ranks; workshop platoon, stores platoon, bridge platoon, MT, QM</a:t>
            </a:r>
          </a:p>
          <a:p>
            <a:pPr>
              <a:spcBef>
                <a:spcPts val="1200"/>
              </a:spcBef>
            </a:pPr>
            <a:r>
              <a:rPr lang="en-GB" sz="3600" dirty="0"/>
              <a:t>Infantry Div: Lt Col CO, 2 or 3 Fd Coys, Fd Park Coy</a:t>
            </a:r>
          </a:p>
          <a:p>
            <a:pPr>
              <a:spcBef>
                <a:spcPts val="600"/>
              </a:spcBef>
            </a:pPr>
            <a:r>
              <a:rPr lang="en-GB" sz="3600" dirty="0" err="1"/>
              <a:t>Armd</a:t>
            </a:r>
            <a:r>
              <a:rPr lang="en-GB" sz="3600" dirty="0"/>
              <a:t> Div Engrs: Lt Col CO, one or two Fd Sqns, Fd Park Coy</a:t>
            </a:r>
          </a:p>
          <a:p>
            <a:pPr>
              <a:spcBef>
                <a:spcPts val="600"/>
              </a:spcBef>
            </a:pPr>
            <a:r>
              <a:rPr lang="en-GB" sz="3600" dirty="0"/>
              <a:t>Corps Engrs: Lt Col CO, 2 or 3 Fd Coys, Fd Park Co</a:t>
            </a:r>
          </a:p>
        </p:txBody>
      </p:sp>
      <p:pic>
        <p:nvPicPr>
          <p:cNvPr id="2" name="Picture 6">
            <a:extLst>
              <a:ext uri="{FF2B5EF4-FFF2-40B4-BE49-F238E27FC236}">
                <a16:creationId xmlns:a16="http://schemas.microsoft.com/office/drawing/2014/main" id="{3809F5ED-4C58-125B-D722-99DB610FC8A4}"/>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33363" y="5686425"/>
            <a:ext cx="776287"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8">
            <a:extLst>
              <a:ext uri="{FF2B5EF4-FFF2-40B4-BE49-F238E27FC236}">
                <a16:creationId xmlns:a16="http://schemas.microsoft.com/office/drawing/2014/main" id="{94D60C00-7636-EA34-C945-E505DE86962F}"/>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0850563" y="5686425"/>
            <a:ext cx="1249362"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55025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6">
            <a:extLst>
              <a:ext uri="{FF2B5EF4-FFF2-40B4-BE49-F238E27FC236}">
                <a16:creationId xmlns:a16="http://schemas.microsoft.com/office/drawing/2014/main" id="{E2860D3D-DB1B-52D8-BBCD-327FC0B2EB2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33363" y="5686425"/>
            <a:ext cx="776287"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8">
            <a:extLst>
              <a:ext uri="{FF2B5EF4-FFF2-40B4-BE49-F238E27FC236}">
                <a16:creationId xmlns:a16="http://schemas.microsoft.com/office/drawing/2014/main" id="{B93C44AB-7730-385C-5D3D-6084B317F49E}"/>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0850563" y="5686425"/>
            <a:ext cx="1249362"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9">
            <a:extLst>
              <a:ext uri="{FF2B5EF4-FFF2-40B4-BE49-F238E27FC236}">
                <a16:creationId xmlns:a16="http://schemas.microsoft.com/office/drawing/2014/main" id="{8E75A35F-E760-4D26-F6C2-1F9598EBE7EF}"/>
              </a:ext>
            </a:extLst>
          </p:cNvPr>
          <p:cNvSpPr>
            <a:spLocks noChangeArrowheads="1"/>
          </p:cNvSpPr>
          <p:nvPr/>
        </p:nvSpPr>
        <p:spPr bwMode="auto">
          <a:xfrm>
            <a:off x="0" y="179"/>
            <a:ext cx="12192000" cy="830997"/>
          </a:xfrm>
          <a:prstGeom prst="rect">
            <a:avLst/>
          </a:prstGeom>
          <a:solidFill>
            <a:srgbClr val="0F2432"/>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4800" b="1" dirty="0">
                <a:solidFill>
                  <a:schemeClr val="accent4">
                    <a:lumMod val="40000"/>
                    <a:lumOff val="60000"/>
                  </a:schemeClr>
                </a:solidFill>
                <a:latin typeface="Trajan Pro 3 Semibold" panose="02020502050503020301" pitchFamily="18" charset="0"/>
              </a:rPr>
              <a:t>How did they get to Italy?</a:t>
            </a:r>
            <a:endParaRPr lang="en-GB" sz="4800" u="none" strike="noStrike" dirty="0">
              <a:solidFill>
                <a:schemeClr val="accent4">
                  <a:lumMod val="40000"/>
                  <a:lumOff val="60000"/>
                </a:schemeClr>
              </a:solidFill>
              <a:effectLst/>
              <a:latin typeface="Trajan Pro 3" panose="02020502050503020301" pitchFamily="18" charset="0"/>
              <a:cs typeface="Arial" panose="020B0604020202020204" pitchFamily="34" charset="0"/>
            </a:endParaRPr>
          </a:p>
        </p:txBody>
      </p:sp>
      <p:sp>
        <p:nvSpPr>
          <p:cNvPr id="5" name="TextBox 4">
            <a:extLst>
              <a:ext uri="{FF2B5EF4-FFF2-40B4-BE49-F238E27FC236}">
                <a16:creationId xmlns:a16="http://schemas.microsoft.com/office/drawing/2014/main" id="{05E353DE-F0DC-46F7-4DF3-750C8B7A3E7B}"/>
              </a:ext>
            </a:extLst>
          </p:cNvPr>
          <p:cNvSpPr txBox="1"/>
          <p:nvPr/>
        </p:nvSpPr>
        <p:spPr>
          <a:xfrm>
            <a:off x="989557" y="831176"/>
            <a:ext cx="10707085" cy="5632311"/>
          </a:xfrm>
          <a:prstGeom prst="rect">
            <a:avLst/>
          </a:prstGeom>
          <a:noFill/>
        </p:spPr>
        <p:txBody>
          <a:bodyPr wrap="square" rtlCol="0">
            <a:spAutoFit/>
          </a:bodyPr>
          <a:lstStyle/>
          <a:p>
            <a:r>
              <a:rPr lang="en-GB" sz="3600" dirty="0"/>
              <a:t>Regular Companies</a:t>
            </a:r>
          </a:p>
          <a:p>
            <a:r>
              <a:rPr lang="en-GB" sz="3600" dirty="0"/>
              <a:t>Prewar Companies assigned to the 12 TA Divisions</a:t>
            </a:r>
          </a:p>
          <a:p>
            <a:r>
              <a:rPr lang="en-GB" sz="3600" dirty="0"/>
              <a:t>Companies raised in 1939 assigned to the 12 Second Line TA Divisions</a:t>
            </a:r>
          </a:p>
          <a:p>
            <a:r>
              <a:rPr lang="en-GB" sz="3600" dirty="0"/>
              <a:t>Companies raised from 1940 onwards</a:t>
            </a:r>
          </a:p>
          <a:p>
            <a:r>
              <a:rPr lang="en-GB" sz="3600" dirty="0"/>
              <a:t>To Italy:</a:t>
            </a:r>
          </a:p>
          <a:p>
            <a:pPr marL="571500" indent="-571500">
              <a:buFont typeface="Arial" panose="020B0604020202020204" pitchFamily="34" charset="0"/>
              <a:buChar char="•"/>
            </a:pPr>
            <a:r>
              <a:rPr lang="en-GB" sz="3600" dirty="0"/>
              <a:t>via 8</a:t>
            </a:r>
            <a:r>
              <a:rPr lang="en-GB" sz="3600" baseline="30000" dirty="0"/>
              <a:t>th</a:t>
            </a:r>
            <a:r>
              <a:rPr lang="en-GB" sz="3600" dirty="0"/>
              <a:t> Army in the Western Desert</a:t>
            </a:r>
          </a:p>
          <a:p>
            <a:pPr marL="571500" indent="-571500">
              <a:buFont typeface="Arial" panose="020B0604020202020204" pitchFamily="34" charset="0"/>
              <a:buChar char="•"/>
            </a:pPr>
            <a:r>
              <a:rPr lang="en-GB" sz="3600" dirty="0"/>
              <a:t>via Iraq and Palestine</a:t>
            </a:r>
          </a:p>
          <a:p>
            <a:pPr marL="571500" indent="-571500">
              <a:buFont typeface="Arial" panose="020B0604020202020204" pitchFamily="34" charset="0"/>
              <a:buChar char="•"/>
            </a:pPr>
            <a:r>
              <a:rPr lang="en-GB" sz="3600" dirty="0"/>
              <a:t>via Tunisia</a:t>
            </a:r>
          </a:p>
          <a:p>
            <a:pPr marL="571500" indent="-571500">
              <a:buFont typeface="Arial" panose="020B0604020202020204" pitchFamily="34" charset="0"/>
              <a:buChar char="•"/>
            </a:pPr>
            <a:r>
              <a:rPr lang="en-GB" sz="3600" dirty="0"/>
              <a:t>direct to Italy via staging/acclimatisation in </a:t>
            </a:r>
            <a:r>
              <a:rPr lang="en-GB" sz="3600" dirty="0" err="1"/>
              <a:t>Eqypt</a:t>
            </a:r>
            <a:endParaRPr lang="en-GB" sz="3600" dirty="0"/>
          </a:p>
        </p:txBody>
      </p:sp>
    </p:spTree>
    <p:extLst>
      <p:ext uri="{BB962C8B-B14F-4D97-AF65-F5344CB8AC3E}">
        <p14:creationId xmlns:p14="http://schemas.microsoft.com/office/powerpoint/2010/main" val="36490704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men digging in a ditch&#10;&#10;Description automatically generated">
            <a:extLst>
              <a:ext uri="{FF2B5EF4-FFF2-40B4-BE49-F238E27FC236}">
                <a16:creationId xmlns:a16="http://schemas.microsoft.com/office/drawing/2014/main" id="{60FFF079-4539-54DF-D8C9-E15233EE794C}"/>
              </a:ext>
            </a:extLst>
          </p:cNvPr>
          <p:cNvPicPr>
            <a:picLocks noChangeAspect="1"/>
          </p:cNvPicPr>
          <p:nvPr/>
        </p:nvPicPr>
        <p:blipFill>
          <a:blip r:embed="rId3"/>
          <a:stretch>
            <a:fillRect/>
          </a:stretch>
        </p:blipFill>
        <p:spPr>
          <a:xfrm>
            <a:off x="456542" y="-299804"/>
            <a:ext cx="11278916" cy="8259581"/>
          </a:xfrm>
          <a:prstGeom prst="rect">
            <a:avLst/>
          </a:prstGeom>
        </p:spPr>
      </p:pic>
    </p:spTree>
    <p:extLst>
      <p:ext uri="{BB962C8B-B14F-4D97-AF65-F5344CB8AC3E}">
        <p14:creationId xmlns:p14="http://schemas.microsoft.com/office/powerpoint/2010/main" val="28613018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CC650A-CB53-A232-5250-CC09EEC90008}"/>
              </a:ext>
            </a:extLst>
          </p:cNvPr>
          <p:cNvPicPr>
            <a:picLocks noChangeAspect="1"/>
          </p:cNvPicPr>
          <p:nvPr/>
        </p:nvPicPr>
        <p:blipFill rotWithShape="1">
          <a:blip r:embed="rId3"/>
          <a:srcRect l="3372" t="4365" r="2273" b="4222"/>
          <a:stretch/>
        </p:blipFill>
        <p:spPr>
          <a:xfrm>
            <a:off x="906868" y="0"/>
            <a:ext cx="10378263" cy="6858000"/>
          </a:xfrm>
          <a:prstGeom prst="rect">
            <a:avLst/>
          </a:prstGeom>
        </p:spPr>
      </p:pic>
    </p:spTree>
    <p:extLst>
      <p:ext uri="{BB962C8B-B14F-4D97-AF65-F5344CB8AC3E}">
        <p14:creationId xmlns:p14="http://schemas.microsoft.com/office/powerpoint/2010/main" val="17952236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6B9B3D0-AC5F-F614-1AD1-AB2B549ED2DA}"/>
              </a:ext>
            </a:extLst>
          </p:cNvPr>
          <p:cNvPicPr>
            <a:picLocks noChangeAspect="1"/>
          </p:cNvPicPr>
          <p:nvPr/>
        </p:nvPicPr>
        <p:blipFill rotWithShape="1">
          <a:blip r:embed="rId3"/>
          <a:srcRect l="2132" t="5680" r="2279" b="13644"/>
          <a:stretch/>
        </p:blipFill>
        <p:spPr>
          <a:xfrm>
            <a:off x="508956" y="0"/>
            <a:ext cx="11174088" cy="6858000"/>
          </a:xfrm>
          <a:prstGeom prst="rect">
            <a:avLst/>
          </a:prstGeom>
        </p:spPr>
      </p:pic>
    </p:spTree>
    <p:extLst>
      <p:ext uri="{BB962C8B-B14F-4D97-AF65-F5344CB8AC3E}">
        <p14:creationId xmlns:p14="http://schemas.microsoft.com/office/powerpoint/2010/main" val="29291354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of italy with black text&#10;&#10;Description automatically generated">
            <a:extLst>
              <a:ext uri="{FF2B5EF4-FFF2-40B4-BE49-F238E27FC236}">
                <a16:creationId xmlns:a16="http://schemas.microsoft.com/office/drawing/2014/main" id="{5A848935-2251-34E3-13D6-A4BF903223B5}"/>
              </a:ext>
            </a:extLst>
          </p:cNvPr>
          <p:cNvPicPr>
            <a:picLocks noChangeAspect="1"/>
          </p:cNvPicPr>
          <p:nvPr/>
        </p:nvPicPr>
        <p:blipFill>
          <a:blip r:embed="rId3"/>
          <a:stretch>
            <a:fillRect/>
          </a:stretch>
        </p:blipFill>
        <p:spPr>
          <a:xfrm>
            <a:off x="2606621" y="-668739"/>
            <a:ext cx="7042677" cy="8270542"/>
          </a:xfrm>
          <a:prstGeom prst="rect">
            <a:avLst/>
          </a:prstGeom>
        </p:spPr>
      </p:pic>
    </p:spTree>
    <p:extLst>
      <p:ext uri="{BB962C8B-B14F-4D97-AF65-F5344CB8AC3E}">
        <p14:creationId xmlns:p14="http://schemas.microsoft.com/office/powerpoint/2010/main" val="34876049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132F229-855F-FACC-9EE0-3957019F65E3}"/>
              </a:ext>
            </a:extLst>
          </p:cNvPr>
          <p:cNvPicPr>
            <a:picLocks noChangeAspect="1"/>
          </p:cNvPicPr>
          <p:nvPr/>
        </p:nvPicPr>
        <p:blipFill rotWithShape="1">
          <a:blip r:embed="rId3"/>
          <a:srcRect l="1996" t="5569" r="2363" b="16703"/>
          <a:stretch/>
        </p:blipFill>
        <p:spPr>
          <a:xfrm>
            <a:off x="338996" y="0"/>
            <a:ext cx="11514008" cy="6857999"/>
          </a:xfrm>
          <a:prstGeom prst="rect">
            <a:avLst/>
          </a:prstGeom>
        </p:spPr>
      </p:pic>
    </p:spTree>
    <p:extLst>
      <p:ext uri="{BB962C8B-B14F-4D97-AF65-F5344CB8AC3E}">
        <p14:creationId xmlns:p14="http://schemas.microsoft.com/office/powerpoint/2010/main" val="30687208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C7A41F-3963-4BE0-16C2-3FAE50039BCC}"/>
              </a:ext>
            </a:extLst>
          </p:cNvPr>
          <p:cNvPicPr>
            <a:picLocks noChangeAspect="1"/>
          </p:cNvPicPr>
          <p:nvPr/>
        </p:nvPicPr>
        <p:blipFill>
          <a:blip r:embed="rId3"/>
          <a:stretch>
            <a:fillRect/>
          </a:stretch>
        </p:blipFill>
        <p:spPr>
          <a:xfrm>
            <a:off x="86047" y="-659567"/>
            <a:ext cx="12019905" cy="9035716"/>
          </a:xfrm>
          <a:prstGeom prst="rect">
            <a:avLst/>
          </a:prstGeom>
        </p:spPr>
      </p:pic>
    </p:spTree>
    <p:extLst>
      <p:ext uri="{BB962C8B-B14F-4D97-AF65-F5344CB8AC3E}">
        <p14:creationId xmlns:p14="http://schemas.microsoft.com/office/powerpoint/2010/main" val="22912017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C5CFD5">
            <a:alpha val="0"/>
          </a:srgbClr>
        </a:solidFill>
        <a:effectLst/>
      </p:bgPr>
    </p:bg>
    <p:spTree>
      <p:nvGrpSpPr>
        <p:cNvPr id="1" name=""/>
        <p:cNvGrpSpPr/>
        <p:nvPr/>
      </p:nvGrpSpPr>
      <p:grpSpPr>
        <a:xfrm>
          <a:off x="0" y="0"/>
          <a:ext cx="0" cy="0"/>
          <a:chOff x="0" y="0"/>
          <a:chExt cx="0" cy="0"/>
        </a:xfrm>
      </p:grpSpPr>
      <p:pic>
        <p:nvPicPr>
          <p:cNvPr id="4" name="Picture 3" descr="A group of men in the rain&#10;&#10;Description automatically generated">
            <a:extLst>
              <a:ext uri="{FF2B5EF4-FFF2-40B4-BE49-F238E27FC236}">
                <a16:creationId xmlns:a16="http://schemas.microsoft.com/office/drawing/2014/main" id="{BE9802D6-E216-5B0A-7D71-9FB8C58C0FB2}"/>
              </a:ext>
            </a:extLst>
          </p:cNvPr>
          <p:cNvPicPr>
            <a:picLocks noChangeAspect="1"/>
          </p:cNvPicPr>
          <p:nvPr/>
        </p:nvPicPr>
        <p:blipFill>
          <a:blip r:embed="rId3"/>
          <a:stretch>
            <a:fillRect/>
          </a:stretch>
        </p:blipFill>
        <p:spPr>
          <a:xfrm>
            <a:off x="540423" y="831176"/>
            <a:ext cx="11111153" cy="5968895"/>
          </a:xfrm>
          <a:prstGeom prst="rect">
            <a:avLst/>
          </a:prstGeom>
        </p:spPr>
      </p:pic>
      <p:sp>
        <p:nvSpPr>
          <p:cNvPr id="6" name="TextBox 9">
            <a:extLst>
              <a:ext uri="{FF2B5EF4-FFF2-40B4-BE49-F238E27FC236}">
                <a16:creationId xmlns:a16="http://schemas.microsoft.com/office/drawing/2014/main" id="{8E75A35F-E760-4D26-F6C2-1F9598EBE7EF}"/>
              </a:ext>
            </a:extLst>
          </p:cNvPr>
          <p:cNvSpPr>
            <a:spLocks noChangeArrowheads="1"/>
          </p:cNvSpPr>
          <p:nvPr/>
        </p:nvSpPr>
        <p:spPr bwMode="auto">
          <a:xfrm>
            <a:off x="0" y="179"/>
            <a:ext cx="12192000" cy="830997"/>
          </a:xfrm>
          <a:prstGeom prst="rect">
            <a:avLst/>
          </a:prstGeom>
          <a:solidFill>
            <a:srgbClr val="0F2432"/>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4800" b="1" dirty="0">
                <a:solidFill>
                  <a:schemeClr val="accent4">
                    <a:lumMod val="40000"/>
                    <a:lumOff val="60000"/>
                  </a:schemeClr>
                </a:solidFill>
                <a:latin typeface="Trajan Pro 3 Semibold" panose="02020502050503020301" pitchFamily="18" charset="0"/>
              </a:rPr>
              <a:t>The Lasting Impression</a:t>
            </a:r>
            <a:endParaRPr lang="en-GB" sz="4800" u="none" strike="noStrike" dirty="0">
              <a:solidFill>
                <a:schemeClr val="accent4">
                  <a:lumMod val="40000"/>
                  <a:lumOff val="60000"/>
                </a:schemeClr>
              </a:solidFill>
              <a:effectLst/>
              <a:latin typeface="Trajan Pro 3" panose="02020502050503020301" pitchFamily="18" charset="0"/>
              <a:cs typeface="Arial" panose="020B0604020202020204" pitchFamily="34" charset="0"/>
            </a:endParaRPr>
          </a:p>
        </p:txBody>
      </p:sp>
    </p:spTree>
    <p:extLst>
      <p:ext uri="{BB962C8B-B14F-4D97-AF65-F5344CB8AC3E}">
        <p14:creationId xmlns:p14="http://schemas.microsoft.com/office/powerpoint/2010/main" val="14759092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of italy with red lines&#10;&#10;Description automatically generated">
            <a:extLst>
              <a:ext uri="{FF2B5EF4-FFF2-40B4-BE49-F238E27FC236}">
                <a16:creationId xmlns:a16="http://schemas.microsoft.com/office/drawing/2014/main" id="{392A8F24-71BC-B662-D329-3EE0987A94ED}"/>
              </a:ext>
            </a:extLst>
          </p:cNvPr>
          <p:cNvPicPr>
            <a:picLocks noChangeAspect="1"/>
          </p:cNvPicPr>
          <p:nvPr/>
        </p:nvPicPr>
        <p:blipFill>
          <a:blip r:embed="rId3"/>
          <a:stretch>
            <a:fillRect/>
          </a:stretch>
        </p:blipFill>
        <p:spPr>
          <a:xfrm>
            <a:off x="2442263" y="-1241053"/>
            <a:ext cx="7553394" cy="10044000"/>
          </a:xfrm>
          <a:prstGeom prst="rect">
            <a:avLst/>
          </a:prstGeom>
        </p:spPr>
      </p:pic>
    </p:spTree>
    <p:extLst>
      <p:ext uri="{BB962C8B-B14F-4D97-AF65-F5344CB8AC3E}">
        <p14:creationId xmlns:p14="http://schemas.microsoft.com/office/powerpoint/2010/main" val="942193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of the north america&#10;&#10;Description automatically generated">
            <a:extLst>
              <a:ext uri="{FF2B5EF4-FFF2-40B4-BE49-F238E27FC236}">
                <a16:creationId xmlns:a16="http://schemas.microsoft.com/office/drawing/2014/main" id="{71BC1211-438A-8E02-C08C-9EA53AFC5D1B}"/>
              </a:ext>
            </a:extLst>
          </p:cNvPr>
          <p:cNvPicPr>
            <a:picLocks noChangeAspect="1"/>
          </p:cNvPicPr>
          <p:nvPr/>
        </p:nvPicPr>
        <p:blipFill>
          <a:blip r:embed="rId3"/>
          <a:stretch>
            <a:fillRect/>
          </a:stretch>
        </p:blipFill>
        <p:spPr>
          <a:xfrm>
            <a:off x="2756848" y="-933647"/>
            <a:ext cx="6287966" cy="8725294"/>
          </a:xfrm>
          <a:prstGeom prst="rect">
            <a:avLst/>
          </a:prstGeom>
        </p:spPr>
      </p:pic>
    </p:spTree>
    <p:extLst>
      <p:ext uri="{BB962C8B-B14F-4D97-AF65-F5344CB8AC3E}">
        <p14:creationId xmlns:p14="http://schemas.microsoft.com/office/powerpoint/2010/main" val="10497018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of the italian region&#10;&#10;Description automatically generated">
            <a:extLst>
              <a:ext uri="{FF2B5EF4-FFF2-40B4-BE49-F238E27FC236}">
                <a16:creationId xmlns:a16="http://schemas.microsoft.com/office/drawing/2014/main" id="{58870806-C43E-4763-3249-6172C4DADB55}"/>
              </a:ext>
            </a:extLst>
          </p:cNvPr>
          <p:cNvPicPr>
            <a:picLocks noChangeAspect="1"/>
          </p:cNvPicPr>
          <p:nvPr/>
        </p:nvPicPr>
        <p:blipFill>
          <a:blip r:embed="rId3"/>
          <a:stretch>
            <a:fillRect/>
          </a:stretch>
        </p:blipFill>
        <p:spPr>
          <a:xfrm>
            <a:off x="2867921" y="-929010"/>
            <a:ext cx="6456158" cy="8981190"/>
          </a:xfrm>
          <a:prstGeom prst="rect">
            <a:avLst/>
          </a:prstGeom>
        </p:spPr>
      </p:pic>
    </p:spTree>
    <p:extLst>
      <p:ext uri="{BB962C8B-B14F-4D97-AF65-F5344CB8AC3E}">
        <p14:creationId xmlns:p14="http://schemas.microsoft.com/office/powerpoint/2010/main" val="3989726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6">
            <a:extLst>
              <a:ext uri="{FF2B5EF4-FFF2-40B4-BE49-F238E27FC236}">
                <a16:creationId xmlns:a16="http://schemas.microsoft.com/office/drawing/2014/main" id="{E2860D3D-DB1B-52D8-BBCD-327FC0B2EB2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33363" y="5602017"/>
            <a:ext cx="776287"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8">
            <a:extLst>
              <a:ext uri="{FF2B5EF4-FFF2-40B4-BE49-F238E27FC236}">
                <a16:creationId xmlns:a16="http://schemas.microsoft.com/office/drawing/2014/main" id="{B93C44AB-7730-385C-5D3D-6084B317F49E}"/>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0850563" y="5602017"/>
            <a:ext cx="1249362"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9">
            <a:extLst>
              <a:ext uri="{FF2B5EF4-FFF2-40B4-BE49-F238E27FC236}">
                <a16:creationId xmlns:a16="http://schemas.microsoft.com/office/drawing/2014/main" id="{8E75A35F-E760-4D26-F6C2-1F9598EBE7EF}"/>
              </a:ext>
            </a:extLst>
          </p:cNvPr>
          <p:cNvSpPr>
            <a:spLocks noChangeArrowheads="1"/>
          </p:cNvSpPr>
          <p:nvPr/>
        </p:nvSpPr>
        <p:spPr bwMode="auto">
          <a:xfrm>
            <a:off x="0" y="179"/>
            <a:ext cx="12192000" cy="1569660"/>
          </a:xfrm>
          <a:prstGeom prst="rect">
            <a:avLst/>
          </a:prstGeom>
          <a:solidFill>
            <a:srgbClr val="0F2432"/>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4800" b="1" dirty="0">
                <a:solidFill>
                  <a:schemeClr val="accent4">
                    <a:lumMod val="40000"/>
                    <a:lumOff val="60000"/>
                  </a:schemeClr>
                </a:solidFill>
                <a:latin typeface="Trajan Pro 3 Semibold" panose="02020502050503020301" pitchFamily="18" charset="0"/>
              </a:rPr>
              <a:t>The Allied Aims of the</a:t>
            </a:r>
            <a:br>
              <a:rPr lang="en-GB" altLang="en-US" sz="4800" b="1" dirty="0">
                <a:solidFill>
                  <a:schemeClr val="accent4">
                    <a:lumMod val="40000"/>
                    <a:lumOff val="60000"/>
                  </a:schemeClr>
                </a:solidFill>
                <a:latin typeface="Trajan Pro 3 Semibold" panose="02020502050503020301" pitchFamily="18" charset="0"/>
              </a:rPr>
            </a:br>
            <a:r>
              <a:rPr lang="en-GB" altLang="en-US" sz="4800" b="1" dirty="0">
                <a:solidFill>
                  <a:schemeClr val="accent4">
                    <a:lumMod val="40000"/>
                    <a:lumOff val="60000"/>
                  </a:schemeClr>
                </a:solidFill>
                <a:latin typeface="Trajan Pro 3 Semibold" panose="02020502050503020301" pitchFamily="18" charset="0"/>
              </a:rPr>
              <a:t>Italian Campaign</a:t>
            </a:r>
            <a:endParaRPr lang="en-GB" sz="4800" u="none" strike="noStrike" dirty="0">
              <a:solidFill>
                <a:schemeClr val="accent4">
                  <a:lumMod val="40000"/>
                  <a:lumOff val="60000"/>
                </a:schemeClr>
              </a:solidFill>
              <a:effectLst/>
              <a:latin typeface="Trajan Pro 3" panose="02020502050503020301" pitchFamily="18" charset="0"/>
              <a:cs typeface="Arial" panose="020B0604020202020204" pitchFamily="34" charset="0"/>
            </a:endParaRPr>
          </a:p>
        </p:txBody>
      </p:sp>
      <p:sp>
        <p:nvSpPr>
          <p:cNvPr id="2" name="TextBox 1">
            <a:extLst>
              <a:ext uri="{FF2B5EF4-FFF2-40B4-BE49-F238E27FC236}">
                <a16:creationId xmlns:a16="http://schemas.microsoft.com/office/drawing/2014/main" id="{6E796FBB-A5A2-68F1-E737-7A79A93EC541}"/>
              </a:ext>
            </a:extLst>
          </p:cNvPr>
          <p:cNvSpPr txBox="1"/>
          <p:nvPr/>
        </p:nvSpPr>
        <p:spPr>
          <a:xfrm>
            <a:off x="616424" y="1939476"/>
            <a:ext cx="10959152" cy="3662541"/>
          </a:xfrm>
          <a:prstGeom prst="rect">
            <a:avLst/>
          </a:prstGeom>
          <a:noFill/>
        </p:spPr>
        <p:txBody>
          <a:bodyPr wrap="square" rtlCol="0">
            <a:spAutoFit/>
          </a:bodyPr>
          <a:lstStyle/>
          <a:p>
            <a:pPr marL="457200" indent="-457200">
              <a:buFont typeface="Arial" panose="020B0604020202020204" pitchFamily="34" charset="0"/>
              <a:buChar char="•"/>
            </a:pPr>
            <a:r>
              <a:rPr lang="en-US" sz="4000" b="1" dirty="0">
                <a:latin typeface="Avenir Next Demi Bold" panose="020B0503020202020204" pitchFamily="34" charset="0"/>
              </a:rPr>
              <a:t>To begin the Invasion and Liberation of Europe</a:t>
            </a:r>
          </a:p>
          <a:p>
            <a:pPr marL="457200" indent="-457200">
              <a:buFont typeface="Arial" panose="020B0604020202020204" pitchFamily="34" charset="0"/>
              <a:buChar char="•"/>
            </a:pPr>
            <a:r>
              <a:rPr lang="en-US" sz="4000" b="1" dirty="0">
                <a:latin typeface="Avenir Next Demi Bold" panose="020B0503020202020204" pitchFamily="34" charset="0"/>
              </a:rPr>
              <a:t>To take pressure off Russia</a:t>
            </a:r>
          </a:p>
          <a:p>
            <a:pPr marL="457200" indent="-457200">
              <a:buFont typeface="Arial" panose="020B0604020202020204" pitchFamily="34" charset="0"/>
              <a:buChar char="•"/>
            </a:pPr>
            <a:r>
              <a:rPr lang="en-US" sz="4000" b="1" dirty="0">
                <a:latin typeface="Avenir Next Demi Bold" panose="020B0503020202020204" pitchFamily="34" charset="0"/>
              </a:rPr>
              <a:t>To divert Axis Forces from the Russian Front</a:t>
            </a:r>
          </a:p>
          <a:p>
            <a:pPr marL="457200" indent="-457200">
              <a:buFont typeface="Arial" panose="020B0604020202020204" pitchFamily="34" charset="0"/>
              <a:buChar char="•"/>
            </a:pPr>
            <a:r>
              <a:rPr lang="en-US" sz="4000" b="1" dirty="0">
                <a:latin typeface="Avenir Next Demi Bold" panose="020B0503020202020204" pitchFamily="34" charset="0"/>
              </a:rPr>
              <a:t>To pin down Axis Forces that might intervene in France</a:t>
            </a:r>
          </a:p>
          <a:p>
            <a:endParaRPr lang="en-US" sz="3200" b="1" dirty="0">
              <a:latin typeface="Avenir Next Demi Bold" panose="020B0503020202020204" pitchFamily="34" charset="0"/>
            </a:endParaRPr>
          </a:p>
        </p:txBody>
      </p:sp>
    </p:spTree>
    <p:extLst>
      <p:ext uri="{BB962C8B-B14F-4D97-AF65-F5344CB8AC3E}">
        <p14:creationId xmlns:p14="http://schemas.microsoft.com/office/powerpoint/2010/main" val="438566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6">
            <a:extLst>
              <a:ext uri="{FF2B5EF4-FFF2-40B4-BE49-F238E27FC236}">
                <a16:creationId xmlns:a16="http://schemas.microsoft.com/office/drawing/2014/main" id="{E2860D3D-DB1B-52D8-BBCD-327FC0B2EB2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33363" y="5602017"/>
            <a:ext cx="776287"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8">
            <a:extLst>
              <a:ext uri="{FF2B5EF4-FFF2-40B4-BE49-F238E27FC236}">
                <a16:creationId xmlns:a16="http://schemas.microsoft.com/office/drawing/2014/main" id="{B93C44AB-7730-385C-5D3D-6084B317F49E}"/>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0850563" y="5602017"/>
            <a:ext cx="1249362"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9">
            <a:extLst>
              <a:ext uri="{FF2B5EF4-FFF2-40B4-BE49-F238E27FC236}">
                <a16:creationId xmlns:a16="http://schemas.microsoft.com/office/drawing/2014/main" id="{8E75A35F-E760-4D26-F6C2-1F9598EBE7EF}"/>
              </a:ext>
            </a:extLst>
          </p:cNvPr>
          <p:cNvSpPr>
            <a:spLocks noChangeArrowheads="1"/>
          </p:cNvSpPr>
          <p:nvPr/>
        </p:nvSpPr>
        <p:spPr bwMode="auto">
          <a:xfrm>
            <a:off x="0" y="179"/>
            <a:ext cx="12192000" cy="830997"/>
          </a:xfrm>
          <a:prstGeom prst="rect">
            <a:avLst/>
          </a:prstGeom>
          <a:solidFill>
            <a:srgbClr val="0F2432"/>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4800" b="1" dirty="0">
                <a:solidFill>
                  <a:schemeClr val="accent4">
                    <a:lumMod val="40000"/>
                    <a:lumOff val="60000"/>
                  </a:schemeClr>
                </a:solidFill>
                <a:latin typeface="Trajan Pro 3 Semibold" panose="02020502050503020301" pitchFamily="18" charset="0"/>
              </a:rPr>
              <a:t>The Aims of the Italian Campaign</a:t>
            </a:r>
            <a:endParaRPr lang="en-GB" sz="4800" u="none" strike="noStrike" dirty="0">
              <a:solidFill>
                <a:schemeClr val="accent4">
                  <a:lumMod val="40000"/>
                  <a:lumOff val="60000"/>
                </a:schemeClr>
              </a:solidFill>
              <a:effectLst/>
              <a:latin typeface="Trajan Pro 3" panose="02020502050503020301" pitchFamily="18" charset="0"/>
              <a:cs typeface="Arial" panose="020B0604020202020204" pitchFamily="34" charset="0"/>
            </a:endParaRPr>
          </a:p>
        </p:txBody>
      </p:sp>
      <p:sp>
        <p:nvSpPr>
          <p:cNvPr id="2" name="TextBox 1">
            <a:extLst>
              <a:ext uri="{FF2B5EF4-FFF2-40B4-BE49-F238E27FC236}">
                <a16:creationId xmlns:a16="http://schemas.microsoft.com/office/drawing/2014/main" id="{6E796FBB-A5A2-68F1-E737-7A79A93EC541}"/>
              </a:ext>
            </a:extLst>
          </p:cNvPr>
          <p:cNvSpPr txBox="1"/>
          <p:nvPr/>
        </p:nvSpPr>
        <p:spPr>
          <a:xfrm>
            <a:off x="835712" y="897538"/>
            <a:ext cx="11122925" cy="5062924"/>
          </a:xfrm>
          <a:prstGeom prst="rect">
            <a:avLst/>
          </a:prstGeom>
          <a:noFill/>
        </p:spPr>
        <p:txBody>
          <a:bodyPr wrap="square" rtlCol="0">
            <a:spAutoFit/>
          </a:bodyPr>
          <a:lstStyle/>
          <a:p>
            <a:pPr>
              <a:spcAft>
                <a:spcPts val="600"/>
              </a:spcAft>
            </a:pPr>
            <a:r>
              <a:rPr lang="en-US" sz="3200" b="1" dirty="0">
                <a:latin typeface="Avenir Next Demi Bold" panose="020B0503020202020204" pitchFamily="34" charset="0"/>
              </a:rPr>
              <a:t>Allied Aims</a:t>
            </a:r>
          </a:p>
          <a:p>
            <a:pPr marL="457200" indent="-457200">
              <a:spcAft>
                <a:spcPts val="600"/>
              </a:spcAft>
              <a:buFont typeface="Arial" panose="020B0604020202020204" pitchFamily="34" charset="0"/>
              <a:buChar char="•"/>
            </a:pPr>
            <a:r>
              <a:rPr lang="en-US" sz="3200" b="1" dirty="0">
                <a:latin typeface="Avenir Next Demi Bold" panose="020B0503020202020204" pitchFamily="34" charset="0"/>
              </a:rPr>
              <a:t>To begin the Invasion and Liberation of Europe</a:t>
            </a:r>
          </a:p>
          <a:p>
            <a:pPr marL="457200" indent="-457200">
              <a:spcAft>
                <a:spcPts val="600"/>
              </a:spcAft>
              <a:buFont typeface="Arial" panose="020B0604020202020204" pitchFamily="34" charset="0"/>
              <a:buChar char="•"/>
            </a:pPr>
            <a:r>
              <a:rPr lang="en-US" sz="3200" b="1" dirty="0">
                <a:latin typeface="Avenir Next Demi Bold" panose="020B0503020202020204" pitchFamily="34" charset="0"/>
              </a:rPr>
              <a:t>To take pressure off Russia</a:t>
            </a:r>
          </a:p>
          <a:p>
            <a:pPr marL="457200" indent="-457200">
              <a:spcAft>
                <a:spcPts val="600"/>
              </a:spcAft>
              <a:buFont typeface="Arial" panose="020B0604020202020204" pitchFamily="34" charset="0"/>
              <a:buChar char="•"/>
            </a:pPr>
            <a:r>
              <a:rPr lang="en-US" sz="3200" b="1" dirty="0">
                <a:latin typeface="Avenir Next Demi Bold" panose="020B0503020202020204" pitchFamily="34" charset="0"/>
              </a:rPr>
              <a:t>To divert Axis Forces from the Russian Front</a:t>
            </a:r>
          </a:p>
          <a:p>
            <a:pPr marL="457200" indent="-457200">
              <a:spcAft>
                <a:spcPts val="600"/>
              </a:spcAft>
              <a:buFont typeface="Arial" panose="020B0604020202020204" pitchFamily="34" charset="0"/>
              <a:buChar char="•"/>
            </a:pPr>
            <a:r>
              <a:rPr lang="en-US" sz="3200" b="1" dirty="0">
                <a:latin typeface="Avenir Next Demi Bold" panose="020B0503020202020204" pitchFamily="34" charset="0"/>
              </a:rPr>
              <a:t>To pin down Axis Forces that might intervene in France</a:t>
            </a:r>
          </a:p>
          <a:p>
            <a:pPr>
              <a:spcAft>
                <a:spcPts val="600"/>
              </a:spcAft>
            </a:pPr>
            <a:r>
              <a:rPr lang="en-US" sz="3200" b="1" dirty="0">
                <a:highlight>
                  <a:srgbClr val="FFFF00"/>
                </a:highlight>
                <a:latin typeface="Avenir Next Demi Bold" panose="020B0503020202020204" pitchFamily="34" charset="0"/>
              </a:rPr>
              <a:t>But German Aims:</a:t>
            </a:r>
          </a:p>
          <a:p>
            <a:pPr marL="457200" indent="-457200">
              <a:spcAft>
                <a:spcPts val="600"/>
              </a:spcAft>
              <a:buFont typeface="Arial" panose="020B0604020202020204" pitchFamily="34" charset="0"/>
              <a:buChar char="•"/>
            </a:pPr>
            <a:r>
              <a:rPr lang="en-US" sz="3200" b="1" dirty="0">
                <a:latin typeface="Avenir Next Demi Bold" panose="020B0503020202020204" pitchFamily="34" charset="0"/>
              </a:rPr>
              <a:t>To defeat or at worst to pin down Allied Forces that might intervene elsewhere</a:t>
            </a:r>
          </a:p>
          <a:p>
            <a:pPr marL="457200" indent="-457200">
              <a:spcAft>
                <a:spcPts val="600"/>
              </a:spcAft>
              <a:buFont typeface="Arial" panose="020B0604020202020204" pitchFamily="34" charset="0"/>
              <a:buChar char="•"/>
            </a:pPr>
            <a:r>
              <a:rPr lang="en-US" sz="3200" b="1" dirty="0">
                <a:latin typeface="Avenir Next Demi Bold" panose="020B0503020202020204" pitchFamily="34" charset="0"/>
              </a:rPr>
              <a:t>To continue to exploit Italian resources for the Axis</a:t>
            </a:r>
          </a:p>
        </p:txBody>
      </p:sp>
    </p:spTree>
    <p:extLst>
      <p:ext uri="{BB962C8B-B14F-4D97-AF65-F5344CB8AC3E}">
        <p14:creationId xmlns:p14="http://schemas.microsoft.com/office/powerpoint/2010/main" val="10977732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6">
            <a:extLst>
              <a:ext uri="{FF2B5EF4-FFF2-40B4-BE49-F238E27FC236}">
                <a16:creationId xmlns:a16="http://schemas.microsoft.com/office/drawing/2014/main" id="{E2860D3D-DB1B-52D8-BBCD-327FC0B2EB2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33363" y="5601838"/>
            <a:ext cx="776287" cy="109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8">
            <a:extLst>
              <a:ext uri="{FF2B5EF4-FFF2-40B4-BE49-F238E27FC236}">
                <a16:creationId xmlns:a16="http://schemas.microsoft.com/office/drawing/2014/main" id="{B93C44AB-7730-385C-5D3D-6084B317F49E}"/>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0850563" y="5601838"/>
            <a:ext cx="1249362"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9">
            <a:extLst>
              <a:ext uri="{FF2B5EF4-FFF2-40B4-BE49-F238E27FC236}">
                <a16:creationId xmlns:a16="http://schemas.microsoft.com/office/drawing/2014/main" id="{8E75A35F-E760-4D26-F6C2-1F9598EBE7EF}"/>
              </a:ext>
            </a:extLst>
          </p:cNvPr>
          <p:cNvSpPr>
            <a:spLocks noChangeArrowheads="1"/>
          </p:cNvSpPr>
          <p:nvPr/>
        </p:nvSpPr>
        <p:spPr bwMode="auto">
          <a:xfrm>
            <a:off x="0" y="0"/>
            <a:ext cx="12192000" cy="769441"/>
          </a:xfrm>
          <a:prstGeom prst="rect">
            <a:avLst/>
          </a:prstGeom>
          <a:solidFill>
            <a:srgbClr val="0F2432"/>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GB" altLang="en-US" sz="4400" b="1" dirty="0">
                <a:solidFill>
                  <a:schemeClr val="accent4">
                    <a:lumMod val="40000"/>
                    <a:lumOff val="60000"/>
                  </a:schemeClr>
                </a:solidFill>
                <a:latin typeface="Trajan Pro 3 Semibold" panose="02020502050503020301" pitchFamily="18" charset="0"/>
              </a:rPr>
              <a:t>The Weather</a:t>
            </a:r>
            <a:endParaRPr lang="en-GB" sz="4400" u="none" strike="noStrike" dirty="0">
              <a:solidFill>
                <a:schemeClr val="accent4">
                  <a:lumMod val="40000"/>
                  <a:lumOff val="60000"/>
                </a:schemeClr>
              </a:solidFill>
              <a:effectLst/>
              <a:latin typeface="Trajan Pro 3" panose="02020502050503020301" pitchFamily="18" charset="0"/>
              <a:cs typeface="Arial" panose="020B0604020202020204" pitchFamily="34" charset="0"/>
            </a:endParaRPr>
          </a:p>
        </p:txBody>
      </p:sp>
      <p:sp>
        <p:nvSpPr>
          <p:cNvPr id="2" name="TextBox 1">
            <a:extLst>
              <a:ext uri="{FF2B5EF4-FFF2-40B4-BE49-F238E27FC236}">
                <a16:creationId xmlns:a16="http://schemas.microsoft.com/office/drawing/2014/main" id="{6E796FBB-A5A2-68F1-E737-7A79A93EC541}"/>
              </a:ext>
            </a:extLst>
          </p:cNvPr>
          <p:cNvSpPr txBox="1"/>
          <p:nvPr/>
        </p:nvSpPr>
        <p:spPr>
          <a:xfrm>
            <a:off x="233363" y="769441"/>
            <a:ext cx="11725273" cy="5439951"/>
          </a:xfrm>
          <a:prstGeom prst="rect">
            <a:avLst/>
          </a:prstGeom>
          <a:noFill/>
        </p:spPr>
        <p:txBody>
          <a:bodyPr wrap="square" rtlCol="0">
            <a:spAutoFit/>
          </a:bodyPr>
          <a:lstStyle/>
          <a:p>
            <a:r>
              <a:rPr lang="en-GB" sz="2800" b="1" kern="100" spc="160" dirty="0">
                <a:latin typeface="Avenir Next Demi Bold" panose="020B0503020202020204" pitchFamily="34" charset="0"/>
                <a:ea typeface="Aptos" panose="020B0004020202020204" pitchFamily="34" charset="0"/>
                <a:cs typeface="Times New Roman" panose="02020603050405020304" pitchFamily="18" charset="0"/>
              </a:rPr>
              <a:t>Persistent cloud, torrential rain, widespread flooding and ubiquitous mud in the autumn of both 1943 and 1944 hindered observation, artillery support, air support and movement. They damaged or destroyed infrastructure such as roads and bridges and undermined morale.</a:t>
            </a:r>
            <a:endParaRPr lang="en-GB" sz="2800" b="1" kern="100" spc="160" dirty="0">
              <a:effectLst/>
              <a:latin typeface="Avenir Next Demi Bold" panose="020B0503020202020204" pitchFamily="34" charset="0"/>
              <a:ea typeface="Aptos" panose="020B0004020202020204" pitchFamily="34" charset="0"/>
              <a:cs typeface="Times New Roman" panose="02020603050405020304" pitchFamily="18" charset="0"/>
            </a:endParaRPr>
          </a:p>
          <a:p>
            <a:pPr marL="360363">
              <a:spcBef>
                <a:spcPts val="600"/>
              </a:spcBef>
            </a:pPr>
            <a:r>
              <a:rPr lang="en-GB" sz="2800" b="1" i="1" kern="100" dirty="0">
                <a:effectLst/>
                <a:latin typeface="Avenir Next Demi Bold" panose="020B0503020202020204" pitchFamily="34" charset="0"/>
                <a:ea typeface="Aptos" panose="020B0004020202020204" pitchFamily="34" charset="0"/>
                <a:cs typeface="Times New Roman" panose="02020603050405020304" pitchFamily="18" charset="0"/>
              </a:rPr>
              <a:t>In the summer, Italy is hot and there are malarial areas</a:t>
            </a:r>
            <a:r>
              <a:rPr lang="en-GB" sz="2800" b="1" i="1" kern="100" dirty="0">
                <a:latin typeface="Avenir Next Demi Bold" panose="020B0503020202020204" pitchFamily="34" charset="0"/>
                <a:ea typeface="Aptos" panose="020B0004020202020204" pitchFamily="34" charset="0"/>
                <a:cs typeface="Times New Roman" panose="02020603050405020304" pitchFamily="18" charset="0"/>
              </a:rPr>
              <a:t> …</a:t>
            </a:r>
            <a:endParaRPr lang="en-GB" sz="2800" b="1" i="1" kern="100" dirty="0">
              <a:effectLst/>
              <a:latin typeface="Avenir Next Demi Bold" panose="020B0503020202020204" pitchFamily="34" charset="0"/>
              <a:ea typeface="Aptos" panose="020B0004020202020204" pitchFamily="34" charset="0"/>
              <a:cs typeface="Times New Roman" panose="02020603050405020304" pitchFamily="18" charset="0"/>
            </a:endParaRPr>
          </a:p>
          <a:p>
            <a:pPr marL="360363"/>
            <a:r>
              <a:rPr lang="en-GB" sz="2800" b="1" i="1" kern="100" dirty="0">
                <a:effectLst/>
                <a:latin typeface="Avenir Next Demi Bold" panose="020B0503020202020204" pitchFamily="34" charset="0"/>
                <a:ea typeface="Aptos" panose="020B0004020202020204" pitchFamily="34" charset="0"/>
                <a:cs typeface="Times New Roman" panose="02020603050405020304" pitchFamily="18" charset="0"/>
              </a:rPr>
              <a:t>Heavy rain in the autumn of 1943 impeded operations on the east coast and at Cassino in Feb and Mar 1944. Snow and ice interrupted road movement over wide areas in the winter and mud seriously influenced tactics and administration in the mountains.</a:t>
            </a:r>
          </a:p>
          <a:p>
            <a:pPr algn="r">
              <a:spcBef>
                <a:spcPts val="600"/>
              </a:spcBef>
            </a:pPr>
            <a:r>
              <a:rPr lang="en-GB" sz="2800" kern="100" dirty="0">
                <a:effectLst/>
                <a:latin typeface="Avenir Next Medium" panose="020B0503020202020204" pitchFamily="34" charset="0"/>
                <a:ea typeface="Aptos" panose="020B0004020202020204" pitchFamily="34" charset="0"/>
                <a:cs typeface="Times New Roman" panose="02020603050405020304" pitchFamily="18" charset="0"/>
              </a:rPr>
              <a:t>Linklater The Campaign in Italy p 402</a:t>
            </a:r>
          </a:p>
          <a:p>
            <a:endParaRPr lang="en-GB" sz="3200" b="1" i="1" kern="100" dirty="0">
              <a:effectLst/>
              <a:latin typeface="Calibri" panose="020F050202020403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6241430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EF48A05-72BA-FBDA-3BF1-BC5D012FEDEF}"/>
              </a:ext>
            </a:extLst>
          </p:cNvPr>
          <p:cNvPicPr>
            <a:picLocks noChangeAspect="1"/>
          </p:cNvPicPr>
          <p:nvPr/>
        </p:nvPicPr>
        <p:blipFill rotWithShape="1">
          <a:blip r:embed="rId3"/>
          <a:srcRect l="3949" t="7553" r="7010" b="3099"/>
          <a:stretch/>
        </p:blipFill>
        <p:spPr>
          <a:xfrm>
            <a:off x="764087" y="0"/>
            <a:ext cx="10672176" cy="6964471"/>
          </a:xfrm>
          <a:prstGeom prst="rect">
            <a:avLst/>
          </a:prstGeom>
        </p:spPr>
      </p:pic>
    </p:spTree>
    <p:extLst>
      <p:ext uri="{BB962C8B-B14F-4D97-AF65-F5344CB8AC3E}">
        <p14:creationId xmlns:p14="http://schemas.microsoft.com/office/powerpoint/2010/main" val="24544403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1350</TotalTime>
  <Words>2264</Words>
  <Application>Microsoft Macintosh PowerPoint</Application>
  <PresentationFormat>Widescreen</PresentationFormat>
  <Paragraphs>209</Paragraphs>
  <Slides>22</Slides>
  <Notes>21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Arial</vt:lpstr>
      <vt:lpstr>Avenir Next Demi Bold</vt:lpstr>
      <vt:lpstr>Avenir Next Medium</vt:lpstr>
      <vt:lpstr>Calibri</vt:lpstr>
      <vt:lpstr>Calibri Light</vt:lpstr>
      <vt:lpstr>Trajan Pro 3</vt:lpstr>
      <vt:lpstr>Trajan Pro 3 Semibold</vt:lpstr>
      <vt:lpstr>Office Theme</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Nigel Montagu</dc:creator>
  <cp:lastModifiedBy>Nigel Montagu</cp:lastModifiedBy>
  <cp:revision>14</cp:revision>
  <dcterms:created xsi:type="dcterms:W3CDTF">2022-09-26T18:15:31Z</dcterms:created>
  <dcterms:modified xsi:type="dcterms:W3CDTF">2024-06-13T14:02:52Z</dcterms:modified>
</cp:coreProperties>
</file>