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91" r:id="rId2"/>
    <p:sldId id="369" r:id="rId3"/>
    <p:sldId id="292" r:id="rId4"/>
    <p:sldId id="372" r:id="rId5"/>
    <p:sldId id="368" r:id="rId6"/>
    <p:sldId id="374" r:id="rId7"/>
    <p:sldId id="381" r:id="rId8"/>
    <p:sldId id="373" r:id="rId9"/>
    <p:sldId id="382" r:id="rId10"/>
    <p:sldId id="376" r:id="rId11"/>
    <p:sldId id="394" r:id="rId12"/>
    <p:sldId id="395" r:id="rId13"/>
    <p:sldId id="387" r:id="rId14"/>
    <p:sldId id="396" r:id="rId15"/>
    <p:sldId id="397" r:id="rId16"/>
    <p:sldId id="375" r:id="rId17"/>
    <p:sldId id="377" r:id="rId18"/>
    <p:sldId id="390" r:id="rId19"/>
    <p:sldId id="385" r:id="rId20"/>
    <p:sldId id="378" r:id="rId21"/>
    <p:sldId id="380" r:id="rId22"/>
    <p:sldId id="386" r:id="rId23"/>
    <p:sldId id="370" r:id="rId24"/>
    <p:sldId id="389" r:id="rId25"/>
    <p:sldId id="383" r:id="rId26"/>
    <p:sldId id="388" r:id="rId27"/>
    <p:sldId id="371" r:id="rId28"/>
    <p:sldId id="400" r:id="rId29"/>
    <p:sldId id="379" r:id="rId30"/>
    <p:sldId id="391" r:id="rId31"/>
    <p:sldId id="398" r:id="rId32"/>
    <p:sldId id="39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A46573-29DF-4FB8-ACC9-4EB1D8C0779C}" v="45" dt="2024-06-05T16:54:46.612"/>
    <p1510:client id="{A19B1E95-22F9-4325-9221-C11FAC01A535}" v="4" dt="2024-06-05T10:41:51.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5" autoAdjust="0"/>
    <p:restoredTop sz="57692" autoAdjust="0"/>
  </p:normalViewPr>
  <p:slideViewPr>
    <p:cSldViewPr snapToGrid="0">
      <p:cViewPr varScale="1">
        <p:scale>
          <a:sx n="64" d="100"/>
          <a:sy n="64" d="100"/>
        </p:scale>
        <p:origin x="1020" y="66"/>
      </p:cViewPr>
      <p:guideLst/>
    </p:cSldViewPr>
  </p:slideViewPr>
  <p:notesTextViewPr>
    <p:cViewPr>
      <p:scale>
        <a:sx n="1" d="1"/>
        <a:sy n="1" d="1"/>
      </p:scale>
      <p:origin x="0" y="0"/>
    </p:cViewPr>
  </p:notesTextViewPr>
  <p:sorterViewPr>
    <p:cViewPr>
      <p:scale>
        <a:sx n="100" d="100"/>
        <a:sy n="100" d="100"/>
      </p:scale>
      <p:origin x="0" y="-63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791CD-7D39-4D21-8F07-6ADB7DA94F7D}" type="datetimeFigureOut">
              <a:rPr lang="en-GB" smtClean="0"/>
              <a:t>06/06/2024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F17FFD-5C1E-498B-BCAB-817A51A28143}" type="slidenum">
              <a:rPr lang="en-GB" smtClean="0"/>
              <a:t>‹#›</a:t>
            </a:fld>
            <a:endParaRPr lang="en-GB"/>
          </a:p>
        </p:txBody>
      </p:sp>
    </p:spTree>
    <p:extLst>
      <p:ext uri="{BB962C8B-B14F-4D97-AF65-F5344CB8AC3E}">
        <p14:creationId xmlns:p14="http://schemas.microsoft.com/office/powerpoint/2010/main" val="183767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1D6C984E-C7CF-A67B-B9F5-C6EA1CA476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12F272DB-FA6E-BB4D-87A0-8B7363D068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AA7AAAB7-2A8E-E304-A3DF-66B122B81C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4993D55-B8A1-C54B-AC34-AD5C612C4137}"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718586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approaches were flat and soggy, and riddled with large ditches; the riverbanks were steep and wooded, and the river itself swift, broad and unfordable. All the bridges had been dropped, and the soft going off-road confined movement to the existing approaches. These were, starting at the sea, at Castel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(very minor road),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Cancello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(metalled road and railway),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(minor road) and at Capua (major road and railway).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14</a:t>
            </a:fld>
            <a:endParaRPr lang="en-GB"/>
          </a:p>
        </p:txBody>
      </p:sp>
    </p:spTree>
    <p:extLst>
      <p:ext uri="{BB962C8B-B14F-4D97-AF65-F5344CB8AC3E}">
        <p14:creationId xmlns:p14="http://schemas.microsoft.com/office/powerpoint/2010/main" val="1883827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approaches were flat and soggy, and riddled with large ditches; the riverbanks were steep and wooded, and the river itself swift, broad and unfordable. All the bridges had been dropped, and the soft going off-road confined movement to the existing approaches. These were, starting at the sea, at Castel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(very minor road),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Cancello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(metalled road and railway),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(minor road) and at Capua (major road and railway).</a:t>
            </a:r>
          </a:p>
          <a:p>
            <a:r>
              <a:rPr lang="en-US" sz="1800" b="1" dirty="0">
                <a:latin typeface="Avenir Next Demi Bold" panose="020B0503020202020204" pitchFamily="34" charset="0"/>
              </a:rPr>
              <a:t>7-12 Oct:</a:t>
            </a:r>
          </a:p>
          <a:p>
            <a:r>
              <a:rPr lang="en-US" sz="1800" b="1" dirty="0">
                <a:latin typeface="Avenir Next Demi Bold" panose="020B0503020202020204" pitchFamily="34" charset="0"/>
              </a:rPr>
              <a:t>Ramps for the five class 5 rafts to carry </a:t>
            </a:r>
            <a:r>
              <a:rPr lang="en-US" sz="1800" b="1" dirty="0" err="1">
                <a:latin typeface="Avenir Next Demi Bold" panose="020B0503020202020204" pitchFamily="34" charset="0"/>
              </a:rPr>
              <a:t>bren</a:t>
            </a:r>
            <a:r>
              <a:rPr lang="en-US" sz="1800" b="1" dirty="0">
                <a:latin typeface="Avenir Next Demi Bold" panose="020B0503020202020204" pitchFamily="34" charset="0"/>
              </a:rPr>
              <a:t> carriers and 25pdr guns</a:t>
            </a:r>
          </a:p>
          <a:p>
            <a:r>
              <a:rPr lang="en-US" sz="1800" b="1" dirty="0">
                <a:latin typeface="Avenir Next Demi Bold" panose="020B0503020202020204" pitchFamily="34" charset="0"/>
              </a:rPr>
              <a:t>Footbridge from kapok , petrol drums, stadium decking</a:t>
            </a:r>
          </a:p>
          <a:p>
            <a:r>
              <a:rPr lang="en-US" sz="1800" b="1" dirty="0">
                <a:latin typeface="Avenir Next Demi Bold" panose="020B0503020202020204" pitchFamily="34" charset="0"/>
              </a:rPr>
              <a:t>Manufacture of fascines</a:t>
            </a:r>
          </a:p>
          <a:p>
            <a:r>
              <a:rPr lang="en-US" sz="1800" b="1" dirty="0">
                <a:latin typeface="Avenir Next Demi Bold" panose="020B0503020202020204" pitchFamily="34" charset="0"/>
              </a:rPr>
              <a:t>Gins and </a:t>
            </a:r>
            <a:r>
              <a:rPr lang="en-US" sz="1800" b="1" dirty="0" err="1">
                <a:latin typeface="Avenir Next Demi Bold" panose="020B0503020202020204" pitchFamily="34" charset="0"/>
              </a:rPr>
              <a:t>shearlegs</a:t>
            </a:r>
            <a:r>
              <a:rPr lang="en-US" sz="1800" b="1" dirty="0">
                <a:latin typeface="Avenir Next Demi Bold" panose="020B0503020202020204" pitchFamily="34" charset="0"/>
              </a:rPr>
              <a:t> to surmount 15 foot riverbank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15</a:t>
            </a:fld>
            <a:endParaRPr lang="en-GB"/>
          </a:p>
        </p:txBody>
      </p:sp>
    </p:spTree>
    <p:extLst>
      <p:ext uri="{BB962C8B-B14F-4D97-AF65-F5344CB8AC3E}">
        <p14:creationId xmlns:p14="http://schemas.microsoft.com/office/powerpoint/2010/main" val="777574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H Hour 2100 12 Oct:</a:t>
            </a:r>
          </a:p>
          <a:p>
            <a:r>
              <a:rPr lang="en-GB" sz="1200" dirty="0"/>
              <a:t>Inf cross but one ferry sunk. Ge C attack.</a:t>
            </a:r>
          </a:p>
          <a:p>
            <a:r>
              <a:rPr lang="en-GB" sz="1200" dirty="0"/>
              <a:t>1800 13 Oct: 2 ferries operating, 16 A/Tk guns cross.</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17</a:t>
            </a:fld>
            <a:endParaRPr lang="en-GB"/>
          </a:p>
        </p:txBody>
      </p:sp>
    </p:spTree>
    <p:extLst>
      <p:ext uri="{BB962C8B-B14F-4D97-AF65-F5344CB8AC3E}">
        <p14:creationId xmlns:p14="http://schemas.microsoft.com/office/powerpoint/2010/main" val="3080531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Demolished bridge at </a:t>
            </a:r>
            <a:r>
              <a:rPr lang="en-GB" dirty="0" err="1"/>
              <a:t>Cancello</a:t>
            </a:r>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18</a:t>
            </a:fld>
            <a:endParaRPr lang="en-GB"/>
          </a:p>
        </p:txBody>
      </p:sp>
    </p:spTree>
    <p:extLst>
      <p:ext uri="{BB962C8B-B14F-4D97-AF65-F5344CB8AC3E}">
        <p14:creationId xmlns:p14="http://schemas.microsoft.com/office/powerpoint/2010/main" val="3802684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was the site selected for Pontoon Bailey as it had the best roads in area for approaches. </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19</a:t>
            </a:fld>
            <a:endParaRPr lang="en-GB"/>
          </a:p>
        </p:txBody>
      </p:sp>
    </p:spTree>
    <p:extLst>
      <p:ext uri="{BB962C8B-B14F-4D97-AF65-F5344CB8AC3E}">
        <p14:creationId xmlns:p14="http://schemas.microsoft.com/office/powerpoint/2010/main" val="1319773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However the town was not cleared of the enemy until dawn on 15 Oct. The pontoon bailey was called forward and completed.</a:t>
            </a:r>
          </a:p>
        </p:txBody>
      </p:sp>
      <p:sp>
        <p:nvSpPr>
          <p:cNvPr id="4" name="Slide Number Placeholder 3"/>
          <p:cNvSpPr>
            <a:spLocks noGrp="1"/>
          </p:cNvSpPr>
          <p:nvPr>
            <p:ph type="sldNum" sz="quarter" idx="5"/>
          </p:nvPr>
        </p:nvSpPr>
        <p:spPr/>
        <p:txBody>
          <a:bodyPr/>
          <a:lstStyle/>
          <a:p>
            <a:fld id="{FDF17FFD-5C1E-498B-BCAB-817A51A28143}" type="slidenum">
              <a:rPr lang="en-GB" smtClean="0"/>
              <a:t>20</a:t>
            </a:fld>
            <a:endParaRPr lang="en-GB"/>
          </a:p>
        </p:txBody>
      </p:sp>
    </p:spTree>
    <p:extLst>
      <p:ext uri="{BB962C8B-B14F-4D97-AF65-F5344CB8AC3E}">
        <p14:creationId xmlns:p14="http://schemas.microsoft.com/office/powerpoint/2010/main" val="697016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it is, but no sooner had it been opened when the X Corps commander </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decided to revert to his original plan of using the main road through Capua as the main axis. This meant that the Pontoon Bailey at </a:t>
            </a:r>
            <a:r>
              <a:rPr lang="en-GB" sz="1800" kern="10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Cancello</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which had just been completed, was stripped out, reloaded and moved to Capua.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21</a:t>
            </a:fld>
            <a:endParaRPr lang="en-GB"/>
          </a:p>
        </p:txBody>
      </p:sp>
    </p:spTree>
    <p:extLst>
      <p:ext uri="{BB962C8B-B14F-4D97-AF65-F5344CB8AC3E}">
        <p14:creationId xmlns:p14="http://schemas.microsoft.com/office/powerpoint/2010/main" val="2051505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was replaced with a ferry.</a:t>
            </a:r>
          </a:p>
        </p:txBody>
      </p:sp>
      <p:sp>
        <p:nvSpPr>
          <p:cNvPr id="4" name="Slide Number Placeholder 3"/>
          <p:cNvSpPr>
            <a:spLocks noGrp="1"/>
          </p:cNvSpPr>
          <p:nvPr>
            <p:ph type="sldNum" sz="quarter" idx="5"/>
          </p:nvPr>
        </p:nvSpPr>
        <p:spPr/>
        <p:txBody>
          <a:bodyPr/>
          <a:lstStyle/>
          <a:p>
            <a:fld id="{FDF17FFD-5C1E-498B-BCAB-817A51A28143}" type="slidenum">
              <a:rPr lang="en-GB" smtClean="0"/>
              <a:t>22</a:t>
            </a:fld>
            <a:endParaRPr lang="en-GB"/>
          </a:p>
        </p:txBody>
      </p:sp>
    </p:spTree>
    <p:extLst>
      <p:ext uri="{BB962C8B-B14F-4D97-AF65-F5344CB8AC3E}">
        <p14:creationId xmlns:p14="http://schemas.microsoft.com/office/powerpoint/2010/main" val="3321797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Further east, as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 partly demolished trestle bridge had been left with its central span intact and it was possible to build a 100-foot Bailey from the home bank to the intact span, and then from the intact span to the enemy bank. This allowed a bulldozer to cross and it was then able to winch tanks out of the deep ford they had found.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Meanwhile at Capua the US VI Corps, further inland on the right, where the </a:t>
            </a:r>
            <a:r>
              <a:rPr lang="en-GB" sz="1800" kern="10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Volturno</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was </a:t>
            </a:r>
            <a:r>
              <a:rPr lang="en-GB" sz="1800" kern="10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lesswide</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had succeeded in crossing and were pushing ahead. 56 Div finally managed to advance, using an American Class 30 bridge. At that point, with the far bank secure, the Ponton Bailey could begin to be constructed.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23</a:t>
            </a:fld>
            <a:endParaRPr lang="en-GB"/>
          </a:p>
        </p:txBody>
      </p:sp>
    </p:spTree>
    <p:extLst>
      <p:ext uri="{BB962C8B-B14F-4D97-AF65-F5344CB8AC3E}">
        <p14:creationId xmlns:p14="http://schemas.microsoft.com/office/powerpoint/2010/main" val="90278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Meanwhile at Capua the US VI Corps, further inland on the right of 56 Div, where the </a:t>
            </a:r>
            <a:r>
              <a:rPr lang="en-GB" sz="1800" kern="10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Volturno</a:t>
            </a:r>
            <a:r>
              <a:rPr lang="en-GB" sz="18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was less formidable, had succeeded in crossing and were pushing ahead. 56 Div finally managed to advance, using an American Class 30 bridge.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000000"/>
                </a:solidFill>
                <a:effectLst/>
                <a:highlight>
                  <a:srgbClr val="FFFFFF"/>
                </a:highlight>
                <a:latin typeface="Calibri" panose="020F0502020204030204" pitchFamily="34" charset="0"/>
                <a:ea typeface="Calibri" panose="020F0502020204030204" pitchFamily="34" charset="0"/>
              </a:rPr>
              <a:t>By the evening of 15 October all the towns on the north bank of the </a:t>
            </a:r>
            <a:r>
              <a:rPr lang="en-GB" sz="1800" dirty="0" err="1">
                <a:solidFill>
                  <a:srgbClr val="000000"/>
                </a:solidFill>
                <a:effectLst/>
                <a:highlight>
                  <a:srgbClr val="FFFFFF"/>
                </a:highlight>
                <a:latin typeface="Calibri" panose="020F0502020204030204" pitchFamily="34" charset="0"/>
                <a:ea typeface="Calibri" panose="020F0502020204030204" pitchFamily="34" charset="0"/>
              </a:rPr>
              <a:t>Volturno</a:t>
            </a:r>
            <a:r>
              <a:rPr lang="en-GB" sz="1800" dirty="0">
                <a:solidFill>
                  <a:srgbClr val="000000"/>
                </a:solidFill>
                <a:effectLst/>
                <a:highlight>
                  <a:srgbClr val="FFFFFF"/>
                </a:highlight>
                <a:latin typeface="Calibri" panose="020F0502020204030204" pitchFamily="34" charset="0"/>
                <a:ea typeface="Calibri" panose="020F0502020204030204" pitchFamily="34" charset="0"/>
              </a:rPr>
              <a:t> had been occupied and cleared. A Class 5 ferry was working at Castel </a:t>
            </a:r>
            <a:r>
              <a:rPr lang="en-GB" sz="1800" dirty="0" err="1">
                <a:solidFill>
                  <a:srgbClr val="000000"/>
                </a:solidFill>
                <a:effectLst/>
                <a:highlight>
                  <a:srgbClr val="FFFFFF"/>
                </a:highlight>
                <a:latin typeface="Calibri" panose="020F0502020204030204" pitchFamily="34" charset="0"/>
                <a:ea typeface="Calibri" panose="020F0502020204030204" pitchFamily="34" charset="0"/>
              </a:rPr>
              <a:t>Volturno</a:t>
            </a:r>
            <a:r>
              <a:rPr lang="en-GB" sz="1800" dirty="0">
                <a:solidFill>
                  <a:srgbClr val="000000"/>
                </a:solidFill>
                <a:effectLst/>
                <a:highlight>
                  <a:srgbClr val="FFFFFF"/>
                </a:highlight>
                <a:latin typeface="Calibri" panose="020F0502020204030204" pitchFamily="34" charset="0"/>
                <a:ea typeface="Calibri" panose="020F0502020204030204" pitchFamily="34" charset="0"/>
              </a:rPr>
              <a:t>. The Class 9 FBE bridge at </a:t>
            </a:r>
            <a:r>
              <a:rPr lang="en-GB" sz="1800" dirty="0" err="1">
                <a:solidFill>
                  <a:srgbClr val="000000"/>
                </a:solidFill>
                <a:effectLst/>
                <a:highlight>
                  <a:srgbClr val="FFFFFF"/>
                </a:highlight>
                <a:latin typeface="Calibri" panose="020F0502020204030204" pitchFamily="34" charset="0"/>
                <a:ea typeface="Calibri" panose="020F0502020204030204" pitchFamily="34" charset="0"/>
              </a:rPr>
              <a:t>Cancello</a:t>
            </a:r>
            <a:r>
              <a:rPr lang="en-GB" sz="1800" dirty="0">
                <a:solidFill>
                  <a:srgbClr val="000000"/>
                </a:solidFill>
                <a:effectLst/>
                <a:highlight>
                  <a:srgbClr val="FFFFFF"/>
                </a:highlight>
                <a:latin typeface="Calibri" panose="020F0502020204030204" pitchFamily="34" charset="0"/>
                <a:ea typeface="Calibri" panose="020F0502020204030204" pitchFamily="34" charset="0"/>
              </a:rPr>
              <a:t> was being constructed, while the Class 9 bridge at </a:t>
            </a:r>
            <a:r>
              <a:rPr lang="en-GB" sz="1800" dirty="0" err="1">
                <a:solidFill>
                  <a:srgbClr val="000000"/>
                </a:solidFill>
                <a:effectLst/>
                <a:highlight>
                  <a:srgbClr val="FFFFFF"/>
                </a:highlight>
                <a:latin typeface="Calibri" panose="020F0502020204030204" pitchFamily="34" charset="0"/>
                <a:ea typeface="Calibri" panose="020F0502020204030204" pitchFamily="34" charset="0"/>
              </a:rPr>
              <a:t>Grazzanise</a:t>
            </a:r>
            <a:r>
              <a:rPr lang="en-GB" sz="1800" dirty="0">
                <a:solidFill>
                  <a:srgbClr val="000000"/>
                </a:solidFill>
                <a:effectLst/>
                <a:highlight>
                  <a:srgbClr val="FFFFFF"/>
                </a:highlight>
                <a:latin typeface="Calibri" panose="020F0502020204030204" pitchFamily="34" charset="0"/>
                <a:ea typeface="Calibri" panose="020F0502020204030204" pitchFamily="34" charset="0"/>
              </a:rPr>
              <a:t> had been opened at 4 pm on 16 October. The Germans began to withdraw under cover of a strong rearguard which mined roads and tracks and thoroughly demolished every bridge and culvert. </a:t>
            </a:r>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25</a:t>
            </a:fld>
            <a:endParaRPr lang="en-GB"/>
          </a:p>
        </p:txBody>
      </p:sp>
    </p:spTree>
    <p:extLst>
      <p:ext uri="{BB962C8B-B14F-4D97-AF65-F5344CB8AC3E}">
        <p14:creationId xmlns:p14="http://schemas.microsoft.com/office/powerpoint/2010/main" val="3688099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British contribution to the Salerno Landings was X Corps. It consisted of 46</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Infantry Division (Inf Div), 56</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Inf Div and 7</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Armoured Division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Armd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Div).</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46 inf Div War Diary recorded: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from early August the div was preparing to land in the Bay of Salerno to capture Naples and cut the retreat of the German forces extracted from Sicily. The area selected was the </a:t>
            </a:r>
            <a:r>
              <a:rPr lang="en-GB" sz="1800" i="1" kern="100" dirty="0" err="1">
                <a:effectLst/>
                <a:latin typeface="Calibri" panose="020F0502020204030204" pitchFamily="34" charset="0"/>
                <a:ea typeface="Calibri" panose="020F0502020204030204" pitchFamily="34" charset="0"/>
                <a:cs typeface="Times New Roman" panose="02020603050405020304" pitchFamily="18" charset="0"/>
              </a:rPr>
              <a:t>Sele</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 Plain. It has a 23-mile-long sandy beach but the plain was criss-crossed with irrigation canals and dykes. 16 miles inland the ground rose in a series of cultivated terraces. Light opposition was assumed. The early plan, (which was quickly discarded), was to drop the 82 US Airborne Division to hold and or destroy the </a:t>
            </a:r>
            <a:r>
              <a:rPr lang="en-GB" sz="1800" i="1"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 crossings to prevent the German armour from arriving. </a:t>
            </a:r>
            <a:r>
              <a:rPr lang="en-GB" sz="1800" b="1" i="1" kern="100" dirty="0">
                <a:effectLst/>
                <a:latin typeface="Calibri" panose="020F0502020204030204" pitchFamily="34" charset="0"/>
                <a:ea typeface="Calibri" panose="020F0502020204030204" pitchFamily="34" charset="0"/>
                <a:cs typeface="Times New Roman" panose="02020603050405020304" pitchFamily="18" charset="0"/>
              </a:rPr>
              <a:t>‘Even without opposition, the clockwork assembly of so many parts into a cohesive whole was not easily to be achieved’.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With the benefit of hindsight, the planning was rushed and the forces assigned were barely adequate (but were as many as the available landing craft would allow). Much store was placed on the likelihood that the opposition would be Italian, as had been the case in the Sicily landings, and it was rumoured that the Italian Government was negotiating to switch sides. However, the Germans were suspicious of Italian motives and had been quietly moving formations into Northern Italy. In late August they moved 16 Panzer Grenadier Division into the Salerno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4</a:t>
            </a:fld>
            <a:endParaRPr lang="en-GB"/>
          </a:p>
        </p:txBody>
      </p:sp>
    </p:spTree>
    <p:extLst>
      <p:ext uri="{BB962C8B-B14F-4D97-AF65-F5344CB8AC3E}">
        <p14:creationId xmlns:p14="http://schemas.microsoft.com/office/powerpoint/2010/main" val="842482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Capua 213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who were the only sappers outside 46 Div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Engrs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who were trained on Pontoon Bailey, were switched from the coastal area to Capua, and on 23 October were tasked with reconfiguring the Pontoon Bridge landing bay from DS to DD as a precaution in case a rise in the river level required that the bridge be lengthened. The next night the north (enemy bank) landing bay was extended by 10 feet. This involved digging out 25 cubic yards of earth using only hand tools. Again, on 26 October both landing bays were extended by 20 feet on each side to 120 feet DD.</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precautions, in case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level rose, were entirely justified. On 16 November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rose 8 feet, carrying away the Class 9 Bailey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before subsiding on 19 November. Then on 23 November the river rose 12 feet overnight, before falling on 25 November.</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26</a:t>
            </a:fld>
            <a:endParaRPr lang="en-GB"/>
          </a:p>
        </p:txBody>
      </p:sp>
    </p:spTree>
    <p:extLst>
      <p:ext uri="{BB962C8B-B14F-4D97-AF65-F5344CB8AC3E}">
        <p14:creationId xmlns:p14="http://schemas.microsoft.com/office/powerpoint/2010/main" val="409428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Capua 213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who were the only sappers outside 46 Div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Engrs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who were trained on Pontoon Bailey, were switched from the coastal area to Capua, and on 23 October were tasked with reconfiguring the Pontoon Bridge landing bay from DS to DD as a precaution in case a rise in the river level required that the bridge be lengthened. The next night the north (enemy bank) landing bay was extended by 10 feet. This involved digging out 25 cubic yards of earth using only hand tools. Again, on 26 October both landing bays were extended by 20 feet on each side to 120 feet DD.</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precautions, in case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level rose, were entirely justified. On 16 November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rose 8 feet, carrying away the Class 9 Bailey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before subsiding on 19 November. Then on 23 November the river rose 12 feet overnight, before falling on 25 November.</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28</a:t>
            </a:fld>
            <a:endParaRPr lang="en-GB"/>
          </a:p>
        </p:txBody>
      </p:sp>
    </p:spTree>
    <p:extLst>
      <p:ext uri="{BB962C8B-B14F-4D97-AF65-F5344CB8AC3E}">
        <p14:creationId xmlns:p14="http://schemas.microsoft.com/office/powerpoint/2010/main" val="442376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Review of Engineer Lessons was conducted by the CE of X Corps, Brig Godfrey-Fawcett. The list reflected the need to change from ‘exercise mode’ to ‘operations mode’. In some cases the lessons ring as true today as they did 80 years ago, even if the language is stilted to our ears. The main points are below.</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Patrolling: </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importance of engineer officers and NCOs being highly trained in patrolling have been emphasised in these operations……</a:t>
            </a:r>
          </a:p>
          <a:p>
            <a:pPr marL="342900" lvl="0" indent="-342900">
              <a:lnSpc>
                <a:spcPct val="107000"/>
              </a:lnSpc>
              <a:spcAft>
                <a:spcPts val="800"/>
              </a:spcAft>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During training in UK stretches of river suitable for bridging sites are chosen beforehand, to avoid damage to land and riverbanks.</a:t>
            </a:r>
          </a:p>
          <a:p>
            <a:pPr marL="342900" lvl="0" indent="-342900">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Equipment. In training, adequate bridging equipment is allotted to carry out a given task and delays are seldom imposed through lack of it.</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Bridge Approaches and Siting</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necessity of siting bridges as close as possible to existing road approaches was again brought out. This usually entails building very close to the demolished bridge….., </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much work as possible should be done on the approaches before the assault takes place. Work close to the river will often not be possible, but it must be remembered that very heavy traffic will use the approach once the bridge is open. Much waste of time can be avoided before bridge building starts by improving roads, removing bottlenecks and debris, and by clearing spaces for equipment dumps and vehicle turning and parking places.</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Where time or the enemy does not permit of approaches being well prepared, care must be taken that the bridge is not open prematurely, or incessant trouble will result. This brings out</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value of rafting, which allows essential ….vehicles to cross while work on the bridge is proceeding.</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Rafting</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is a tendency during training in UK to consider that rafting is too slow and that it is quicker to construct a bridge at once, thereby getting a faster flow of traffic. This is often true on sites selected for exercises. In actual practice the preparation of bridge sites on nearly all rivers involves construction of approaches and bulldozing of banks. This takes time and little…. can be done before a successful infantry assault has been launched. Rafting and manhandling are the only ways to get anti-tank guns into the bridgehead really quickly.</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Rafting must therefore be a very important item in training. </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Assault Boats</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Training of infantry in the use and handling of assault boats has been seriously neglected in the past. Reliance on doing this training immediately before the operation is unsound.</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Mechanical Equipment (plant to us)</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Bulldozers have proved essential for bridge construction. </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speed of advance greatly depends on an adequate supply of bridging equipment and bulldozers. The present holding of bulldozers in a corps is considered insufficient.</a:t>
            </a:r>
          </a:p>
          <a:p>
            <a:pPr marL="342900" lvl="0" indent="-342900">
              <a:lnSpc>
                <a:spcPct val="107000"/>
              </a:lnSpc>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Manpower</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operation has shown that the number of engineers available in a corps or division is inadequate to deal with the large amount of work involved in bridging, rafting and constructing approaches and deviations.</a:t>
            </a:r>
          </a:p>
          <a:p>
            <a:pPr marL="342900" lvl="0" indent="-342900">
              <a:lnSpc>
                <a:spcPct val="107000"/>
              </a:lnSpc>
              <a:spcAft>
                <a:spcPts val="800"/>
              </a:spcAft>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construction of a 300-foot Bailey Pontoon on one division front could not be undertaken by the divisional engineers without either seriously reducing the number of personnel engaged in rafting etc, or in delaying the building of the bridge. In fact, RE personnel from Corps Troops had to reinforce the divisional effort.</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31</a:t>
            </a:fld>
            <a:endParaRPr lang="en-GB"/>
          </a:p>
        </p:txBody>
      </p:sp>
    </p:spTree>
    <p:extLst>
      <p:ext uri="{BB962C8B-B14F-4D97-AF65-F5344CB8AC3E}">
        <p14:creationId xmlns:p14="http://schemas.microsoft.com/office/powerpoint/2010/main" val="341848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CRE of the inf div had three field companies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coy) and a field park company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pk coy) each, a total of about 900 all ranks, and the Corps Chief Engineer (CE) had extra sappers, about a divisional CRE’s worth.  A couple more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coy were attached from higher 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sapper units’ training concentrated on engineer equipment, especially Bailey bridge construction. Two extra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coy, (102 and 213 Army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Coys) were attached to X Corps. 46 Division Engineers (Div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Engrs</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and 213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Coy were the only units trained on Floating (Pontoon) Bailey in mid-1943, since it had just started to arrive in the Middle East. The training ended with just one amphibious landing exercise. Engineer units were typically about 10% below their established strengths at the start of July, mostly from sickness. Battle casualty replacements, needing in-theatre training and integration in the units, arrived in late August.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5</a:t>
            </a:fld>
            <a:endParaRPr lang="en-GB"/>
          </a:p>
        </p:txBody>
      </p:sp>
    </p:spTree>
    <p:extLst>
      <p:ext uri="{BB962C8B-B14F-4D97-AF65-F5344CB8AC3E}">
        <p14:creationId xmlns:p14="http://schemas.microsoft.com/office/powerpoint/2010/main" val="2877751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invasion convoy sailed on 7 September 1943. While it was at sea the news of Italy’s surrender was received, raising hopes of a largely unopposed landing and a swift capture of the port of Naples. The infantry landed from 2.30 am on 9 September according to plan, 46 Div on the left and 56 Div on the right, and with US Rangers and British Commandos on the far left, and with the US VI Corps on the right. All began to push inland, but were slowed down by flooded fields behind the beaches. The Germans promptly counter-attacked with tank and self-propelled guns, throwing the invaders onto the defensive, severely limiting the depth of the bridgehead, and preventing the link up of X Corps with the Americans 7 miles to the south. On the far left the small fishing harbour of Salerno was quickly taken and the CE X Corps put 573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to work there, opening it for traffic late on 14 September. But everywhere else the situation was critical as the Germans moved three more divisions into the area in the space of three days and counter attacked vigorously.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first tasks for the sappers of 46 and 56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Divs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were to improve the beach exits, to bridge the many irrigation ditches, to demine and repair tracks and to set up water points. This all went ahead from the moment they disembarked on 9 September until 11 September. But by that evening the infantry brigades’ losses were such that they urgently needed bolstering.  The six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coys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of the Div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Engrs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were ordered into the line, each reinforcing an infantry battalion. (A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on light scales was 200 strong, so could occupy an infantry company position and still have spare capacity). In the 56 Div area they remained in the line until late on 16 September, when they were returned to the CRE. In the 46 Div area they stayed in their defensive positions even longer, until 18 September. The chaos in the bridgehead was described in the 46 Div War Diary: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‘There was a considerable co-mingling of battalions and newly arrived reinforcements, who could hardly as yet be said to belong to any particular battalion’.</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first crisis had passed by the end of 18 September when armour was landed. Then the two divisions were able to advance. The 56 Div sappers were quickly required to build three Bailey bridges on 19, 20 and 22 October. 46 Div pushed north from Salerno on 22 September and secured the defiles across the neck of land leading to Pompeii. One bridge was captured intact when a 271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NCO crawled onto the bridge in daylight and removed the charges, earning a MM in the process.</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6</a:t>
            </a:fld>
            <a:endParaRPr lang="en-GB"/>
          </a:p>
        </p:txBody>
      </p:sp>
    </p:spTree>
    <p:extLst>
      <p:ext uri="{BB962C8B-B14F-4D97-AF65-F5344CB8AC3E}">
        <p14:creationId xmlns:p14="http://schemas.microsoft.com/office/powerpoint/2010/main" val="35007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advance had only been maintained with the construction of 23 single span Bailey bridges. The 56 Div AQ War Diary recorded: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‘One reflects with admiration on the inspired work of the RE whose rapid opening of roads made administration possible’.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However, three malign factors then combined:</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German delaying measures became more effective.</a:t>
            </a: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offensive spirit of 46 and 56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Divs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was diminished by the losses at Salerno.</a:t>
            </a:r>
          </a:p>
          <a:p>
            <a:pPr marL="342900" lvl="0" indent="-342900">
              <a:lnSpc>
                <a:spcPct val="107000"/>
              </a:lnSpc>
              <a:spcAft>
                <a:spcPts val="800"/>
              </a:spcAft>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flow of engineer equipment was reduced.</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German delaying measures: Over the course of September two more German divisions arrived to thicken the defence. The scale of the defence was seen as the number of mines in a cluster increased from 5-10 to 40-50.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British Offensive Spirit: The scale of infantry losses in the fight for the Salerno beachhead absorbed all the preplanned battle casualty replacements. In 56 Div, the 13,000 all ranks landed on 9 September had been reduced to 10,000 by 15 September, mainly through losses in the infantry battalions. To obtain more numbers, large-scale replacements were extracted from 50 and 51 Inf Div, before they left for the UK. Sappers were also affected. 501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was told they were going home with 50 Div three times and the order was rescinded three times in the course of four days, before they were switched to 56 Div in October.  As the 46 Div War Diary observed (and perhaps understated),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‘Naturally they were somewhat disgruntled not to be going home with their divisions, and the short rest before the </a:t>
            </a:r>
            <a:r>
              <a:rPr lang="en-GB" sz="1800" i="1"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 was insufficient to recapture the spirit which had distinguished the Salerno Landings’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7</a:t>
            </a:fld>
            <a:endParaRPr lang="en-GB"/>
          </a:p>
        </p:txBody>
      </p:sp>
    </p:spTree>
    <p:extLst>
      <p:ext uri="{BB962C8B-B14F-4D97-AF65-F5344CB8AC3E}">
        <p14:creationId xmlns:p14="http://schemas.microsoft.com/office/powerpoint/2010/main" val="10078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first crisis had passed by the end of 18 September when armour was landed. Then the two divisions were able to advance. The 56 Div sappers were quickly required to build three Bailey bridges on 19, 20 and 22 October. 46 Div pushed north from Salerno on 22 September and secured the defiles across the neck of land leading to Pompeii. One bridge was captured intact when a 271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dirty="0">
                <a:effectLst/>
                <a:latin typeface="Calibri" panose="020F0502020204030204" pitchFamily="34" charset="0"/>
                <a:ea typeface="Calibri" panose="020F0502020204030204" pitchFamily="34" charset="0"/>
                <a:cs typeface="Times New Roman" panose="02020603050405020304" pitchFamily="18" charset="0"/>
              </a:rPr>
              <a:t> Coy NCO crawled onto the bridge in daylight and removed the charges, earning a MM in the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Meanwhile the British 8</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Army had landed further south and east and was moving to join them. 7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Armd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Div made the link up on 28</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September, at which the Germans fell back to the next defensible line, which was the River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20 miles north of Naples. The Allies advanced swiftly. Naples was reached on 1 October and 46 Div advanced beyond Naples on 5 October.  By 10</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October 46 Div had closed up to the western end of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Flow of Engineer Equipment: The Germans destroyed much of the infrastructure of Naples, notably power and harbour facilities, as they withdrew. It took months to restore the dock handling capacity fully, and it was only on 13 October, when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operation was well under way, that capacity reached 3,500 tons per day, still only 50% of its normal capacity. By early October most materiel was still being offloaded across the beaches at Salerno and through the tiny port at Salerno. All engineer equipment had to compete for priority with artillery ammunition, fuel, rations, spare parts and newly arriving units. There was also bound to be a lag of several days between indenting for special equipment and receiving it. Bailey bridges were being built faster than they could be supplied, and there was still only enough Pontoon Bailey in Italy for one Class 30 bridge that could carry tanks.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9</a:t>
            </a:fld>
            <a:endParaRPr lang="en-GB"/>
          </a:p>
        </p:txBody>
      </p:sp>
    </p:spTree>
    <p:extLst>
      <p:ext uri="{BB962C8B-B14F-4D97-AF65-F5344CB8AC3E}">
        <p14:creationId xmlns:p14="http://schemas.microsoft.com/office/powerpoint/2010/main" val="566147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10</a:t>
            </a:fld>
            <a:endParaRPr lang="en-GB"/>
          </a:p>
        </p:txBody>
      </p:sp>
    </p:spTree>
    <p:extLst>
      <p:ext uri="{BB962C8B-B14F-4D97-AF65-F5344CB8AC3E}">
        <p14:creationId xmlns:p14="http://schemas.microsoft.com/office/powerpoint/2010/main" val="168135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Four main areas where crossings were attempted, shown by the arrows.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X Corps plan tasked 46 Div, on the left, to seize a bridgehead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Cancello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(Green), while 56 Div (Black) on the right was to seize a bridgehead at Capua. Tanks were to be landed from the sea at the mouth of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turn the enemy flank (Purple) and to link up with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Cancello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bridgehead. 7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Armd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Div was placed in the middle (Orange), tasked with making a feint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draw off enemy reserves.</a:t>
            </a: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sapper task was therefore to get first the infantry, then the anti-tank guns, and then the armour, up to the river, across the 300-foot-wide river, and beyond. The snag was that there was less engineer equipment at hand than was really needed. Specifically, there was one set of Pontoon Bailey, one Class 9 bridge (which could take most wheeled vehicles), and five Class 5 rafts (able to carry a jeep and a 6-pdr gun).</a:t>
            </a: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12</a:t>
            </a:fld>
            <a:endParaRPr lang="en-GB"/>
          </a:p>
        </p:txBody>
      </p:sp>
    </p:spTree>
    <p:extLst>
      <p:ext uri="{BB962C8B-B14F-4D97-AF65-F5344CB8AC3E}">
        <p14:creationId xmlns:p14="http://schemas.microsoft.com/office/powerpoint/2010/main" val="2103259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sapper units’ training concentrated on engineer equipment, especially Bailey bridge construction. Two extra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(102 and 213 Army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Coys) were attached to X Corps. 46 Division Engineers (Div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Engrs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213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Fd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Coy were the only units trained on Floating (Pontoon) Bailey in mid-1943, since it had just started to arrive in the Middle East. The training ended with just one amphibious landing exercise. Engineer units were typically about 10% below their established strengths at the start of July, mostly from sickness. Battle casualty replacements, needing in-theatre training and integration in the units, arrived in late August.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snag was that there was less engineer equipment at hand than was really needed. Specifically, there was one set of Pontoon Bailey, one Class 9 bridge (which could take most wheeled vehicles), and five Class 5 rafts (able to carry a jeep and a 6-pdr gun).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DF17FFD-5C1E-498B-BCAB-817A51A28143}" type="slidenum">
              <a:rPr lang="en-GB" smtClean="0"/>
              <a:t>13</a:t>
            </a:fld>
            <a:endParaRPr lang="en-GB"/>
          </a:p>
        </p:txBody>
      </p:sp>
    </p:spTree>
    <p:extLst>
      <p:ext uri="{BB962C8B-B14F-4D97-AF65-F5344CB8AC3E}">
        <p14:creationId xmlns:p14="http://schemas.microsoft.com/office/powerpoint/2010/main" val="3926725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8E7B0-749D-BCC9-936E-5C52F8DD1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027369-F01B-1ED4-E02B-3C10632E74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437E93-B93A-11DF-68A8-D15A3E1AD0BE}"/>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042922C7-79FD-FAAB-E4B1-489AB8E177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29DDEC-201D-0610-970C-181AAE2EDDDD}"/>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3068585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BB94-0437-11F4-06A8-EB5753A7B1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6182EF-6539-DA3E-8860-0F9A63E1BC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DB0A13-030B-D2D0-6A82-A3BE2887DD20}"/>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F643F9F5-FC3C-085A-31A4-81DE9B6F58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E705AA-22FD-3852-DC34-EF2B2CA42375}"/>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266599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E0D010-FC85-E89A-F7A5-E5FF91CF29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A5CE99-A115-8A9C-15E9-8299121088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1AF47E-9FDB-45D4-5306-2C4BAE8A84A5}"/>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9378EE23-D85F-395E-9010-4E57C56A96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8E7C8E-EF69-AAD0-6E4F-6BB5260B2906}"/>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233676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2216B-31C6-81FE-3B30-243A4C0AD3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7096E-42EA-4B13-4B06-00BE6242C3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FF878B-A812-401B-E0EF-86C5C69CCF06}"/>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FAC6E91D-64CC-3854-07DD-064DD17A83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A65052-1420-9FE8-68C2-67A2DFC2D10B}"/>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1238358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1FAE-B3A4-D07D-0CD8-50DCAF2945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B391CC7-A4BF-CBE6-13DF-B66189BD85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3E6F5A-F51E-B2F7-3C9C-70ECD8E5D14B}"/>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027C54C3-62D6-8299-8F06-79363A7E29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157BA7-85E0-5B1C-25C8-1820B23BCD32}"/>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3626786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06B9B-AF18-CF3B-B85C-AD78ACCCB2A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4CC702-682E-4AE8-2CA4-B880292F15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AB325BC-F5B6-62EF-26FE-0C0ED52FB6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3DC2628-4A10-C388-AF9D-2D4D43C6B083}"/>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6" name="Footer Placeholder 5">
            <a:extLst>
              <a:ext uri="{FF2B5EF4-FFF2-40B4-BE49-F238E27FC236}">
                <a16:creationId xmlns:a16="http://schemas.microsoft.com/office/drawing/2014/main" id="{33FACD0D-2E8F-B856-33F4-FE13AC8E53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01884E-6C2A-86F0-B577-47E4FA229DDA}"/>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2080870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8F72-52BD-B61F-E240-CFA9F70057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216E5E-3876-357D-966A-2D03337028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EED53-44E2-BC81-7F3E-61405B16B7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6CD221-1950-7E6B-0291-790DE975BB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741A5B-CB7F-8105-F518-80F2F7E36B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85BC5D-7198-F9B3-2AC1-DB92CD47FBAD}"/>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8" name="Footer Placeholder 7">
            <a:extLst>
              <a:ext uri="{FF2B5EF4-FFF2-40B4-BE49-F238E27FC236}">
                <a16:creationId xmlns:a16="http://schemas.microsoft.com/office/drawing/2014/main" id="{03595F0A-B46A-6908-4A57-66101FDE0C5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E8EEBE-FF87-14E7-DE33-F34B3668BEE7}"/>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404804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121F6-D1AE-A473-1CB4-475F6D1B077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FC38324-A6D3-27F0-10FF-5FFDE84AC1F7}"/>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4" name="Footer Placeholder 3">
            <a:extLst>
              <a:ext uri="{FF2B5EF4-FFF2-40B4-BE49-F238E27FC236}">
                <a16:creationId xmlns:a16="http://schemas.microsoft.com/office/drawing/2014/main" id="{31F16AF5-98AB-4327-6106-5FE98C1DAA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761DFC3-C7E8-02C1-D43B-058C5BD1F967}"/>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3871940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021D66-4BD1-6555-09B0-FEF671916B18}"/>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3" name="Footer Placeholder 2">
            <a:extLst>
              <a:ext uri="{FF2B5EF4-FFF2-40B4-BE49-F238E27FC236}">
                <a16:creationId xmlns:a16="http://schemas.microsoft.com/office/drawing/2014/main" id="{63E6BDAF-54D3-B4EC-51C9-63FFAEBD5C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A28CEA2-E628-3847-0B40-2C712D357F4D}"/>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2087507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D41EC-6A42-C094-937C-3853F24334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A2330A0-EC4E-92FB-4619-99F28A54CA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C08913D-E34B-D42E-6FAF-B589D50DF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F17F66-6470-64C0-05EB-4C3F6BA12276}"/>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6" name="Footer Placeholder 5">
            <a:extLst>
              <a:ext uri="{FF2B5EF4-FFF2-40B4-BE49-F238E27FC236}">
                <a16:creationId xmlns:a16="http://schemas.microsoft.com/office/drawing/2014/main" id="{A590225F-2D00-BD5D-38C7-DC7ACC23EF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CE4733-2A0A-8AE6-5CA4-535523717ACF}"/>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1356860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CD989-EE49-2249-CED4-A2AB1DD8F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633B0E9-C239-F5B2-BD28-19914F77B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6301109-BD70-B0A6-6730-6F94D2965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EFA3B9-EA6B-3AB6-D023-5194D69E7CEC}"/>
              </a:ext>
            </a:extLst>
          </p:cNvPr>
          <p:cNvSpPr>
            <a:spLocks noGrp="1"/>
          </p:cNvSpPr>
          <p:nvPr>
            <p:ph type="dt" sz="half" idx="10"/>
          </p:nvPr>
        </p:nvSpPr>
        <p:spPr/>
        <p:txBody>
          <a:bodyPr/>
          <a:lstStyle/>
          <a:p>
            <a:fld id="{0CF9D955-0636-4A24-A52B-CA8C25D47F8C}" type="datetimeFigureOut">
              <a:rPr lang="en-GB" smtClean="0"/>
              <a:t>06/06/2024</a:t>
            </a:fld>
            <a:endParaRPr lang="en-GB"/>
          </a:p>
        </p:txBody>
      </p:sp>
      <p:sp>
        <p:nvSpPr>
          <p:cNvPr id="6" name="Footer Placeholder 5">
            <a:extLst>
              <a:ext uri="{FF2B5EF4-FFF2-40B4-BE49-F238E27FC236}">
                <a16:creationId xmlns:a16="http://schemas.microsoft.com/office/drawing/2014/main" id="{70E1B86E-2413-EBC7-83D3-C5F468A2BD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27EDC7-0C16-824C-EF1D-411F34EDFDE5}"/>
              </a:ext>
            </a:extLst>
          </p:cNvPr>
          <p:cNvSpPr>
            <a:spLocks noGrp="1"/>
          </p:cNvSpPr>
          <p:nvPr>
            <p:ph type="sldNum" sz="quarter" idx="12"/>
          </p:nvPr>
        </p:nvSpPr>
        <p:spPr/>
        <p:txBody>
          <a:bodyPr/>
          <a:lstStyle/>
          <a:p>
            <a:fld id="{A8F89F27-2262-4D28-A318-51863AC47766}" type="slidenum">
              <a:rPr lang="en-GB" smtClean="0"/>
              <a:t>‹#›</a:t>
            </a:fld>
            <a:endParaRPr lang="en-GB"/>
          </a:p>
        </p:txBody>
      </p:sp>
    </p:spTree>
    <p:extLst>
      <p:ext uri="{BB962C8B-B14F-4D97-AF65-F5344CB8AC3E}">
        <p14:creationId xmlns:p14="http://schemas.microsoft.com/office/powerpoint/2010/main" val="3516273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C09D2A-8111-D0BA-57F4-6BD26EED26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8C1817-7463-DA4D-FF15-8953BAF35D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9F7351-AA25-06AF-0B78-49E2F82DD7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F9D955-0636-4A24-A52B-CA8C25D47F8C}" type="datetimeFigureOut">
              <a:rPr lang="en-GB" smtClean="0"/>
              <a:t>06/06/2024</a:t>
            </a:fld>
            <a:endParaRPr lang="en-GB"/>
          </a:p>
        </p:txBody>
      </p:sp>
      <p:sp>
        <p:nvSpPr>
          <p:cNvPr id="5" name="Footer Placeholder 4">
            <a:extLst>
              <a:ext uri="{FF2B5EF4-FFF2-40B4-BE49-F238E27FC236}">
                <a16:creationId xmlns:a16="http://schemas.microsoft.com/office/drawing/2014/main" id="{C7ACC187-2E2D-EE8C-00E6-13FC89276B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3EC4FE5-81DE-61E7-DE1D-87EB7AA95D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F89F27-2262-4D28-A318-51863AC47766}" type="slidenum">
              <a:rPr lang="en-GB" smtClean="0"/>
              <a:t>‹#›</a:t>
            </a:fld>
            <a:endParaRPr lang="en-GB"/>
          </a:p>
        </p:txBody>
      </p:sp>
    </p:spTree>
    <p:extLst>
      <p:ext uri="{BB962C8B-B14F-4D97-AF65-F5344CB8AC3E}">
        <p14:creationId xmlns:p14="http://schemas.microsoft.com/office/powerpoint/2010/main" val="3745058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tiff"/><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3.tiff"/></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3.tiff"/></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3.tiff"/></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3.tiff"/></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tiff"/><Relationship Id="rId5" Type="http://schemas.openxmlformats.org/officeDocument/2006/relationships/image" Target="../media/image2.tif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DFFE0D85-F92C-2661-2FA4-5BC1BC6B7B47}"/>
              </a:ext>
            </a:extLst>
          </p:cNvPr>
          <p:cNvSpPr>
            <a:spLocks noGrp="1" noChangeArrowheads="1"/>
          </p:cNvSpPr>
          <p:nvPr>
            <p:ph type="ctrTitle"/>
          </p:nvPr>
        </p:nvSpPr>
        <p:spPr>
          <a:xfrm>
            <a:off x="0" y="0"/>
            <a:ext cx="12192000" cy="6858000"/>
          </a:xfrm>
        </p:spPr>
        <p:txBody>
          <a:bodyPr/>
          <a:lstStyle/>
          <a:p>
            <a:pPr eaLnBrk="1" hangingPunct="1"/>
            <a:br>
              <a:rPr lang="en-US" altLang="en-US"/>
            </a:br>
            <a:endParaRPr lang="en-US" altLang="en-US"/>
          </a:p>
        </p:txBody>
      </p:sp>
      <p:pic>
        <p:nvPicPr>
          <p:cNvPr id="14338" name="Picture 8">
            <a:extLst>
              <a:ext uri="{FF2B5EF4-FFF2-40B4-BE49-F238E27FC236}">
                <a16:creationId xmlns:a16="http://schemas.microsoft.com/office/drawing/2014/main" id="{E66EF6DC-A0AD-9D38-0D73-E0F7F9A64F71}"/>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9">
            <a:extLst>
              <a:ext uri="{FF2B5EF4-FFF2-40B4-BE49-F238E27FC236}">
                <a16:creationId xmlns:a16="http://schemas.microsoft.com/office/drawing/2014/main" id="{093F23FB-E723-2A98-E0F3-E9EDF890B456}"/>
              </a:ext>
            </a:extLst>
          </p:cNvPr>
          <p:cNvSpPr>
            <a:spLocks noChangeArrowheads="1"/>
          </p:cNvSpPr>
          <p:nvPr/>
        </p:nvSpPr>
        <p:spPr bwMode="auto">
          <a:xfrm>
            <a:off x="0" y="4337050"/>
            <a:ext cx="6793992" cy="1569660"/>
          </a:xfrm>
          <a:prstGeom prst="rect">
            <a:avLst/>
          </a:prstGeom>
          <a:solidFill>
            <a:srgbClr val="801624">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dirty="0">
                <a:solidFill>
                  <a:srgbClr val="FFFFFF"/>
                </a:solidFill>
              </a:rPr>
              <a:t>Early Days</a:t>
            </a:r>
          </a:p>
          <a:p>
            <a:pPr algn="ctr" eaLnBrk="1" hangingPunct="1">
              <a:lnSpc>
                <a:spcPct val="100000"/>
              </a:lnSpc>
              <a:spcBef>
                <a:spcPct val="0"/>
              </a:spcBef>
              <a:buFontTx/>
              <a:buNone/>
            </a:pPr>
            <a:r>
              <a:rPr lang="en-GB" altLang="en-US" sz="3200" b="1" dirty="0">
                <a:solidFill>
                  <a:srgbClr val="FFFFFF"/>
                </a:solidFill>
              </a:rPr>
              <a:t>Crossing the </a:t>
            </a:r>
            <a:r>
              <a:rPr lang="en-GB" altLang="en-US" sz="3200" b="1" dirty="0" err="1">
                <a:solidFill>
                  <a:srgbClr val="FFFFFF"/>
                </a:solidFill>
              </a:rPr>
              <a:t>Volturno</a:t>
            </a:r>
            <a:endParaRPr lang="en-GB" altLang="en-US" sz="3200" b="1" dirty="0">
              <a:solidFill>
                <a:srgbClr val="FFFFFF"/>
              </a:solidFill>
            </a:endParaRPr>
          </a:p>
          <a:p>
            <a:pPr algn="ctr" eaLnBrk="1" hangingPunct="1">
              <a:lnSpc>
                <a:spcPct val="100000"/>
              </a:lnSpc>
              <a:spcBef>
                <a:spcPct val="0"/>
              </a:spcBef>
              <a:buFontTx/>
              <a:buNone/>
            </a:pPr>
            <a:r>
              <a:rPr lang="en-GB" altLang="en-US" sz="3200" b="1" dirty="0">
                <a:solidFill>
                  <a:srgbClr val="FFFFFF"/>
                </a:solidFill>
              </a:rPr>
              <a:t>Maj Gen John Drewienkiewicz CB CMG</a:t>
            </a:r>
            <a:endParaRPr lang="en-US" altLang="en-US" sz="3200" b="1" cap="small" dirty="0">
              <a:solidFill>
                <a:schemeClr val="bg1"/>
              </a:solidFill>
            </a:endParaRPr>
          </a:p>
        </p:txBody>
      </p:sp>
    </p:spTree>
    <p:extLst>
      <p:ext uri="{BB962C8B-B14F-4D97-AF65-F5344CB8AC3E}">
        <p14:creationId xmlns:p14="http://schemas.microsoft.com/office/powerpoint/2010/main" val="1367557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river&#10;&#10;Description automatically generated">
            <a:extLst>
              <a:ext uri="{FF2B5EF4-FFF2-40B4-BE49-F238E27FC236}">
                <a16:creationId xmlns:a16="http://schemas.microsoft.com/office/drawing/2014/main" id="{06A83191-25A9-D9C4-B74B-867CD9502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3443163" cy="7000407"/>
          </a:xfrm>
          <a:prstGeom prst="rect">
            <a:avLst/>
          </a:prstGeom>
        </p:spPr>
      </p:pic>
    </p:spTree>
    <p:extLst>
      <p:ext uri="{BB962C8B-B14F-4D97-AF65-F5344CB8AC3E}">
        <p14:creationId xmlns:p14="http://schemas.microsoft.com/office/powerpoint/2010/main" val="1895187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ok with a picture of people&#10;&#10;Description automatically generated">
            <a:extLst>
              <a:ext uri="{FF2B5EF4-FFF2-40B4-BE49-F238E27FC236}">
                <a16:creationId xmlns:a16="http://schemas.microsoft.com/office/drawing/2014/main" id="{C90853B1-8FCC-3EE9-6B59-53762B329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524000" y="-2324100"/>
            <a:ext cx="9144000" cy="12192001"/>
          </a:xfrm>
          <a:prstGeom prst="rect">
            <a:avLst/>
          </a:prstGeom>
        </p:spPr>
      </p:pic>
    </p:spTree>
    <p:extLst>
      <p:ext uri="{BB962C8B-B14F-4D97-AF65-F5344CB8AC3E}">
        <p14:creationId xmlns:p14="http://schemas.microsoft.com/office/powerpoint/2010/main" val="44638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city&#10;&#10;Description automatically generated">
            <a:extLst>
              <a:ext uri="{FF2B5EF4-FFF2-40B4-BE49-F238E27FC236}">
                <a16:creationId xmlns:a16="http://schemas.microsoft.com/office/drawing/2014/main" id="{030537FE-B2C4-6B77-4280-7FAD5FFF0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732367" y="-1181101"/>
            <a:ext cx="13072534" cy="9804400"/>
          </a:xfrm>
          <a:prstGeom prst="rect">
            <a:avLst/>
          </a:prstGeom>
        </p:spPr>
      </p:pic>
      <p:sp>
        <p:nvSpPr>
          <p:cNvPr id="5" name="Arrow: Down 4">
            <a:extLst>
              <a:ext uri="{FF2B5EF4-FFF2-40B4-BE49-F238E27FC236}">
                <a16:creationId xmlns:a16="http://schemas.microsoft.com/office/drawing/2014/main" id="{24ADC94A-2B4D-5C64-DCA6-7EFB67A2D997}"/>
              </a:ext>
            </a:extLst>
          </p:cNvPr>
          <p:cNvSpPr/>
          <p:nvPr/>
        </p:nvSpPr>
        <p:spPr>
          <a:xfrm rot="7376005">
            <a:off x="3187700" y="6045200"/>
            <a:ext cx="484632" cy="978408"/>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66A060C7-0287-7A8E-17E1-B70351251ECB}"/>
              </a:ext>
            </a:extLst>
          </p:cNvPr>
          <p:cNvSpPr/>
          <p:nvPr/>
        </p:nvSpPr>
        <p:spPr>
          <a:xfrm rot="7318584">
            <a:off x="5561582" y="4876800"/>
            <a:ext cx="484632" cy="978408"/>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7" name="Arrow: Down 6">
            <a:extLst>
              <a:ext uri="{FF2B5EF4-FFF2-40B4-BE49-F238E27FC236}">
                <a16:creationId xmlns:a16="http://schemas.microsoft.com/office/drawing/2014/main" id="{DC7424D4-8B84-C08F-DB69-EDA9BE2F279A}"/>
              </a:ext>
            </a:extLst>
          </p:cNvPr>
          <p:cNvSpPr/>
          <p:nvPr/>
        </p:nvSpPr>
        <p:spPr>
          <a:xfrm rot="7375591">
            <a:off x="7467600" y="4126992"/>
            <a:ext cx="484632" cy="978408"/>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239286FA-417F-E9CA-F77E-5DA40D98108A}"/>
              </a:ext>
            </a:extLst>
          </p:cNvPr>
          <p:cNvSpPr/>
          <p:nvPr/>
        </p:nvSpPr>
        <p:spPr>
          <a:xfrm rot="7889192">
            <a:off x="9893299" y="3657686"/>
            <a:ext cx="484632" cy="978408"/>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A2D3D98C-102C-846C-C226-337D95604B0F}"/>
              </a:ext>
            </a:extLst>
          </p:cNvPr>
          <p:cNvSpPr/>
          <p:nvPr/>
        </p:nvSpPr>
        <p:spPr>
          <a:xfrm rot="19363021">
            <a:off x="787399" y="6311883"/>
            <a:ext cx="978408" cy="484632"/>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8597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Engineer Equipment</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584615" y="1049311"/>
            <a:ext cx="10672997" cy="6494085"/>
          </a:xfrm>
          <a:prstGeom prst="rect">
            <a:avLst/>
          </a:prstGeom>
          <a:noFill/>
        </p:spPr>
        <p:txBody>
          <a:bodyPr wrap="square" rtlCol="0">
            <a:spAutoFit/>
          </a:bodyPr>
          <a:lstStyle/>
          <a:p>
            <a:r>
              <a:rPr lang="en-GB" sz="3200" kern="100" dirty="0">
                <a:effectLst/>
                <a:latin typeface="Calibri" panose="020F0502020204030204" pitchFamily="34" charset="0"/>
                <a:ea typeface="Calibri" panose="020F0502020204030204" pitchFamily="34" charset="0"/>
                <a:cs typeface="Times New Roman" panose="02020603050405020304" pitchFamily="18" charset="0"/>
              </a:rPr>
              <a:t>There were 300 infantry assault boats, but less engineer equipment than was needed</a:t>
            </a:r>
          </a:p>
          <a:p>
            <a:pPr marL="457200" indent="-457200">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one set of Pontoon Bailey to take tanks</a:t>
            </a:r>
          </a:p>
          <a:p>
            <a:pPr marL="457200" indent="-457200">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one Class 9 FBE bridge (most wheeled vehicles)</a:t>
            </a:r>
          </a:p>
          <a:p>
            <a:pPr marL="457200" indent="-457200">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five Class 5 rafts (able to carry a jeep and a 6-pdr gun).</a:t>
            </a:r>
          </a:p>
          <a:p>
            <a:pPr marL="457200" indent="-457200">
              <a:buFont typeface="Arial" panose="020B0604020202020204" pitchFamily="34" charset="0"/>
              <a:buChar char="•"/>
            </a:pPr>
            <a:endParaRPr lang="en-GB" sz="3200" kern="100" dirty="0">
              <a:latin typeface="Calibri" panose="020F0502020204030204" pitchFamily="34" charset="0"/>
              <a:ea typeface="Calibri" panose="020F0502020204030204" pitchFamily="34" charset="0"/>
              <a:cs typeface="Times New Roman" panose="02020603050405020304" pitchFamily="18" charset="0"/>
            </a:endParaRPr>
          </a:p>
          <a:p>
            <a:r>
              <a:rPr lang="en-GB" sz="3200" kern="100" dirty="0">
                <a:effectLst/>
                <a:latin typeface="Calibri" panose="020F0502020204030204" pitchFamily="34" charset="0"/>
                <a:ea typeface="Calibri" panose="020F0502020204030204" pitchFamily="34" charset="0"/>
                <a:cs typeface="Times New Roman" panose="02020603050405020304" pitchFamily="18" charset="0"/>
              </a:rPr>
              <a:t>Allocation:</a:t>
            </a:r>
          </a:p>
          <a:p>
            <a:r>
              <a:rPr lang="en-GB" sz="3200" kern="100" dirty="0">
                <a:latin typeface="Calibri" panose="020F0502020204030204" pitchFamily="34" charset="0"/>
                <a:ea typeface="Calibri" panose="020F0502020204030204" pitchFamily="34" charset="0"/>
                <a:cs typeface="Times New Roman" panose="02020603050405020304" pitchFamily="18" charset="0"/>
              </a:rPr>
              <a:t>46 Div: 2 rafts, Pontoon Bailey</a:t>
            </a:r>
          </a:p>
          <a:p>
            <a:r>
              <a:rPr lang="en-GB" sz="3200" kern="100" dirty="0">
                <a:effectLst/>
                <a:latin typeface="Calibri" panose="020F0502020204030204" pitchFamily="34" charset="0"/>
                <a:ea typeface="Calibri" panose="020F0502020204030204" pitchFamily="34" charset="0"/>
                <a:cs typeface="Times New Roman" panose="02020603050405020304" pitchFamily="18" charset="0"/>
              </a:rPr>
              <a:t>7 Div: one raft</a:t>
            </a:r>
          </a:p>
          <a:p>
            <a:r>
              <a:rPr lang="en-GB" sz="3200" kern="100" dirty="0">
                <a:latin typeface="Calibri" panose="020F0502020204030204" pitchFamily="34" charset="0"/>
                <a:ea typeface="Calibri" panose="020F0502020204030204" pitchFamily="34" charset="0"/>
                <a:cs typeface="Times New Roman" panose="02020603050405020304" pitchFamily="18" charset="0"/>
              </a:rPr>
              <a:t>56 Div: 2 rafts, FBE bridge</a:t>
            </a:r>
            <a:endParaRPr lang="en-GB"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3200" kern="1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200" b="1" dirty="0">
              <a:latin typeface="Avenir Next Demi Bold" panose="020B0503020202020204" pitchFamily="34" charset="0"/>
            </a:endParaRPr>
          </a:p>
        </p:txBody>
      </p:sp>
    </p:spTree>
    <p:extLst>
      <p:ext uri="{BB962C8B-B14F-4D97-AF65-F5344CB8AC3E}">
        <p14:creationId xmlns:p14="http://schemas.microsoft.com/office/powerpoint/2010/main" val="1300214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Ground</a:t>
            </a:r>
          </a:p>
        </p:txBody>
      </p:sp>
      <p:sp>
        <p:nvSpPr>
          <p:cNvPr id="2" name="TextBox 1">
            <a:extLst>
              <a:ext uri="{FF2B5EF4-FFF2-40B4-BE49-F238E27FC236}">
                <a16:creationId xmlns:a16="http://schemas.microsoft.com/office/drawing/2014/main" id="{6E796FBB-A5A2-68F1-E737-7A79A93EC541}"/>
              </a:ext>
            </a:extLst>
          </p:cNvPr>
          <p:cNvSpPr txBox="1"/>
          <p:nvPr/>
        </p:nvSpPr>
        <p:spPr>
          <a:xfrm>
            <a:off x="584615" y="1049311"/>
            <a:ext cx="10672997" cy="3539430"/>
          </a:xfrm>
          <a:prstGeom prst="rect">
            <a:avLst/>
          </a:prstGeom>
          <a:noFill/>
        </p:spPr>
        <p:txBody>
          <a:bodyPr wrap="square" rtlCol="0">
            <a:spAutoFit/>
          </a:bodyPr>
          <a:lstStyle/>
          <a:p>
            <a:r>
              <a:rPr lang="en-US" sz="3200" dirty="0">
                <a:latin typeface="Avenir Next Demi Bold" panose="020B0503020202020204" pitchFamily="34" charset="0"/>
              </a:rPr>
              <a:t>All bridges dropped</a:t>
            </a:r>
          </a:p>
          <a:p>
            <a:r>
              <a:rPr lang="en-US" sz="3200" dirty="0" err="1">
                <a:latin typeface="Avenir Next Demi Bold" panose="020B0503020202020204" pitchFamily="34" charset="0"/>
              </a:rPr>
              <a:t>Volturno</a:t>
            </a:r>
            <a:r>
              <a:rPr lang="en-US" sz="3200" dirty="0">
                <a:latin typeface="Avenir Next Demi Bold" panose="020B0503020202020204" pitchFamily="34" charset="0"/>
              </a:rPr>
              <a:t> 300 feet wide, swift, deep, unfordable</a:t>
            </a:r>
          </a:p>
          <a:p>
            <a:r>
              <a:rPr lang="en-US" sz="3200" dirty="0">
                <a:latin typeface="Avenir Next Demi Bold" panose="020B0503020202020204" pitchFamily="34" charset="0"/>
              </a:rPr>
              <a:t>Flat and soggy</a:t>
            </a:r>
          </a:p>
          <a:p>
            <a:r>
              <a:rPr lang="en-US" sz="3200" dirty="0">
                <a:latin typeface="Avenir Next Demi Bold" panose="020B0503020202020204" pitchFamily="34" charset="0"/>
              </a:rPr>
              <a:t>Large ditches</a:t>
            </a:r>
          </a:p>
          <a:p>
            <a:r>
              <a:rPr lang="en-US" sz="3200" dirty="0">
                <a:latin typeface="Avenir Next Demi Bold" panose="020B0503020202020204" pitchFamily="34" charset="0"/>
              </a:rPr>
              <a:t>Steep river banks 15 feet high</a:t>
            </a:r>
          </a:p>
          <a:p>
            <a:endParaRPr lang="en-US" sz="3200" b="1" dirty="0">
              <a:latin typeface="Avenir Next Demi Bold" panose="020B0503020202020204" pitchFamily="34" charset="0"/>
            </a:endParaRPr>
          </a:p>
          <a:p>
            <a:endParaRPr lang="en-US" sz="3200" b="1" dirty="0">
              <a:latin typeface="Avenir Next Demi Bold" panose="020B0503020202020204" pitchFamily="34" charset="0"/>
            </a:endParaRPr>
          </a:p>
        </p:txBody>
      </p:sp>
    </p:spTree>
    <p:extLst>
      <p:ext uri="{BB962C8B-B14F-4D97-AF65-F5344CB8AC3E}">
        <p14:creationId xmlns:p14="http://schemas.microsoft.com/office/powerpoint/2010/main" val="1711909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Improvisation</a:t>
            </a:r>
          </a:p>
        </p:txBody>
      </p:sp>
      <p:sp>
        <p:nvSpPr>
          <p:cNvPr id="2" name="TextBox 1">
            <a:extLst>
              <a:ext uri="{FF2B5EF4-FFF2-40B4-BE49-F238E27FC236}">
                <a16:creationId xmlns:a16="http://schemas.microsoft.com/office/drawing/2014/main" id="{6E796FBB-A5A2-68F1-E737-7A79A93EC541}"/>
              </a:ext>
            </a:extLst>
          </p:cNvPr>
          <p:cNvSpPr txBox="1"/>
          <p:nvPr/>
        </p:nvSpPr>
        <p:spPr>
          <a:xfrm>
            <a:off x="584615" y="1049311"/>
            <a:ext cx="10672997" cy="3046988"/>
          </a:xfrm>
          <a:prstGeom prst="rect">
            <a:avLst/>
          </a:prstGeom>
          <a:noFill/>
        </p:spPr>
        <p:txBody>
          <a:bodyPr wrap="square" rtlCol="0">
            <a:spAutoFit/>
          </a:bodyPr>
          <a:lstStyle/>
          <a:p>
            <a:r>
              <a:rPr lang="en-US" sz="3200" dirty="0">
                <a:latin typeface="Avenir Next Demi Bold" panose="020B0503020202020204" pitchFamily="34" charset="0"/>
              </a:rPr>
              <a:t>7-12 Oct:</a:t>
            </a:r>
          </a:p>
          <a:p>
            <a:r>
              <a:rPr lang="en-US" sz="3200" dirty="0">
                <a:latin typeface="Avenir Next Demi Bold" panose="020B0503020202020204" pitchFamily="34" charset="0"/>
              </a:rPr>
              <a:t>Ramps for the five class 5 rafts to carry </a:t>
            </a:r>
            <a:r>
              <a:rPr lang="en-US" sz="3200" dirty="0" err="1">
                <a:latin typeface="Avenir Next Demi Bold" panose="020B0503020202020204" pitchFamily="34" charset="0"/>
              </a:rPr>
              <a:t>bren</a:t>
            </a:r>
            <a:r>
              <a:rPr lang="en-US" sz="3200" dirty="0">
                <a:latin typeface="Avenir Next Demi Bold" panose="020B0503020202020204" pitchFamily="34" charset="0"/>
              </a:rPr>
              <a:t> carriers and 25pdr guns</a:t>
            </a:r>
          </a:p>
          <a:p>
            <a:r>
              <a:rPr lang="en-US" sz="3200" dirty="0">
                <a:latin typeface="Avenir Next Demi Bold" panose="020B0503020202020204" pitchFamily="34" charset="0"/>
              </a:rPr>
              <a:t>Footbridge from kapok , petrol drums, stadium decking</a:t>
            </a:r>
          </a:p>
          <a:p>
            <a:r>
              <a:rPr lang="en-US" sz="3200" dirty="0">
                <a:latin typeface="Avenir Next Demi Bold" panose="020B0503020202020204" pitchFamily="34" charset="0"/>
              </a:rPr>
              <a:t>Manufacture of fascines</a:t>
            </a:r>
          </a:p>
          <a:p>
            <a:r>
              <a:rPr lang="en-US" sz="3200" dirty="0">
                <a:latin typeface="Avenir Next Demi Bold" panose="020B0503020202020204" pitchFamily="34" charset="0"/>
              </a:rPr>
              <a:t>Gins and sheerlegs to surmount 15-foot riverbank  </a:t>
            </a:r>
          </a:p>
        </p:txBody>
      </p:sp>
    </p:spTree>
    <p:extLst>
      <p:ext uri="{BB962C8B-B14F-4D97-AF65-F5344CB8AC3E}">
        <p14:creationId xmlns:p14="http://schemas.microsoft.com/office/powerpoint/2010/main" val="2491767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40 RTR route around</a:t>
            </a:r>
          </a:p>
          <a:p>
            <a:pPr eaLnBrk="1" hangingPunct="1">
              <a:lnSpc>
                <a:spcPct val="100000"/>
              </a:lnSpc>
              <a:spcBef>
                <a:spcPct val="0"/>
              </a:spcBef>
              <a:buFontTx/>
              <a:buNone/>
            </a:pPr>
            <a:r>
              <a:rPr lang="en-GB" sz="4800" dirty="0">
                <a:solidFill>
                  <a:schemeClr val="accent4">
                    <a:lumMod val="40000"/>
                    <a:lumOff val="60000"/>
                  </a:schemeClr>
                </a:solidFill>
                <a:latin typeface="Trajan Pro 3" panose="02020502050503020301" pitchFamily="18" charset="0"/>
                <a:cs typeface="Arial" panose="020B0604020202020204" pitchFamily="34" charset="0"/>
              </a:rPr>
              <a:t>Mouth of </a:t>
            </a:r>
            <a:r>
              <a:rPr lang="en-GB" sz="4800" dirty="0" err="1">
                <a:solidFill>
                  <a:schemeClr val="accent4">
                    <a:lumMod val="40000"/>
                    <a:lumOff val="60000"/>
                  </a:schemeClr>
                </a:solidFill>
                <a:latin typeface="Trajan Pro 3" panose="02020502050503020301" pitchFamily="18" charset="0"/>
                <a:cs typeface="Arial" panose="020B0604020202020204" pitchFamily="34" charset="0"/>
              </a:rPr>
              <a:t>Volturno</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pic>
        <p:nvPicPr>
          <p:cNvPr id="3" name="Picture 2">
            <a:extLst>
              <a:ext uri="{FF2B5EF4-FFF2-40B4-BE49-F238E27FC236}">
                <a16:creationId xmlns:a16="http://schemas.microsoft.com/office/drawing/2014/main" id="{DE0DFC41-EDCB-94AE-7B1C-3635CFCE34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191250" y="857250"/>
            <a:ext cx="6858000" cy="5143500"/>
          </a:xfrm>
          <a:prstGeom prst="rect">
            <a:avLst/>
          </a:prstGeom>
        </p:spPr>
      </p:pic>
      <p:sp>
        <p:nvSpPr>
          <p:cNvPr id="5" name="TextBox 4">
            <a:extLst>
              <a:ext uri="{FF2B5EF4-FFF2-40B4-BE49-F238E27FC236}">
                <a16:creationId xmlns:a16="http://schemas.microsoft.com/office/drawing/2014/main" id="{F578645C-A932-291F-B944-2EEB4ECE35F3}"/>
              </a:ext>
            </a:extLst>
          </p:cNvPr>
          <p:cNvSpPr txBox="1"/>
          <p:nvPr/>
        </p:nvSpPr>
        <p:spPr>
          <a:xfrm>
            <a:off x="233363" y="1793892"/>
            <a:ext cx="6707083" cy="4062651"/>
          </a:xfrm>
          <a:prstGeom prst="rect">
            <a:avLst/>
          </a:prstGeom>
          <a:noFill/>
        </p:spPr>
        <p:txBody>
          <a:bodyPr wrap="square" rtlCol="0">
            <a:spAutoFit/>
          </a:bodyPr>
          <a:lstStyle/>
          <a:p>
            <a:r>
              <a:rPr lang="en-GB" sz="2400" dirty="0"/>
              <a:t>H Hour 0300 13 Oct: sqn tanks landed but halted by wooden mines. RE </a:t>
            </a:r>
            <a:r>
              <a:rPr lang="en-GB" sz="2400" dirty="0" err="1"/>
              <a:t>offr</a:t>
            </a:r>
            <a:r>
              <a:rPr lang="en-GB" sz="2400" dirty="0"/>
              <a:t> killed, safe lane prodded by 1500 10 Oct.</a:t>
            </a:r>
          </a:p>
          <a:p>
            <a:r>
              <a:rPr lang="en-GB" sz="2400" dirty="0"/>
              <a:t>Early 14 Oct: second tank sqn landed, hit more mines and halted until 0615. More mines encountered. Gap created by 0900.</a:t>
            </a:r>
          </a:p>
          <a:p>
            <a:r>
              <a:rPr lang="en-GB" sz="2400" dirty="0"/>
              <a:t>1200 14 Oct:  tanks linked up with 46 Div at Castel </a:t>
            </a:r>
            <a:r>
              <a:rPr lang="en-GB" sz="2400" dirty="0" err="1"/>
              <a:t>Volturno</a:t>
            </a:r>
            <a:r>
              <a:rPr lang="en-GB" sz="2400" dirty="0"/>
              <a:t>.</a:t>
            </a:r>
          </a:p>
          <a:p>
            <a:r>
              <a:rPr lang="en-GB" sz="2400" dirty="0"/>
              <a:t>Enemy flank turned, Germans withdraw north and east. </a:t>
            </a:r>
          </a:p>
          <a:p>
            <a:endParaRPr lang="en-GB" dirty="0"/>
          </a:p>
        </p:txBody>
      </p:sp>
    </p:spTree>
    <p:extLst>
      <p:ext uri="{BB962C8B-B14F-4D97-AF65-F5344CB8AC3E}">
        <p14:creationId xmlns:p14="http://schemas.microsoft.com/office/powerpoint/2010/main" val="3196519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map of a river&#10;&#10;Description automatically generated">
            <a:extLst>
              <a:ext uri="{FF2B5EF4-FFF2-40B4-BE49-F238E27FC236}">
                <a16:creationId xmlns:a16="http://schemas.microsoft.com/office/drawing/2014/main" id="{33470B06-AE61-362E-F4BA-D8E6BD062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647607" y="-23019"/>
            <a:ext cx="9144000" cy="6904038"/>
          </a:xfrm>
          <a:prstGeom prst="rect">
            <a:avLst/>
          </a:prstGeom>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Castel </a:t>
            </a:r>
            <a:r>
              <a:rPr lang="en-GB" sz="4800" u="none" strike="noStrike" dirty="0" err="1">
                <a:solidFill>
                  <a:schemeClr val="accent4">
                    <a:lumMod val="40000"/>
                    <a:lumOff val="60000"/>
                  </a:schemeClr>
                </a:solidFill>
                <a:effectLst/>
                <a:latin typeface="Trajan Pro 3" panose="02020502050503020301" pitchFamily="18" charset="0"/>
                <a:cs typeface="Arial" panose="020B0604020202020204" pitchFamily="34" charset="0"/>
              </a:rPr>
              <a:t>Volturno</a:t>
            </a: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 area</a:t>
            </a:r>
          </a:p>
        </p:txBody>
      </p:sp>
      <p:sp>
        <p:nvSpPr>
          <p:cNvPr id="4" name="TextBox 3">
            <a:extLst>
              <a:ext uri="{FF2B5EF4-FFF2-40B4-BE49-F238E27FC236}">
                <a16:creationId xmlns:a16="http://schemas.microsoft.com/office/drawing/2014/main" id="{26665818-7FC5-05E1-C242-DAE4EDE610FB}"/>
              </a:ext>
            </a:extLst>
          </p:cNvPr>
          <p:cNvSpPr txBox="1"/>
          <p:nvPr/>
        </p:nvSpPr>
        <p:spPr>
          <a:xfrm>
            <a:off x="233363" y="939452"/>
            <a:ext cx="3304316" cy="3385542"/>
          </a:xfrm>
          <a:prstGeom prst="rect">
            <a:avLst/>
          </a:prstGeom>
          <a:noFill/>
        </p:spPr>
        <p:txBody>
          <a:bodyPr wrap="square" rtlCol="0">
            <a:spAutoFit/>
          </a:bodyPr>
          <a:lstStyle/>
          <a:p>
            <a:r>
              <a:rPr lang="en-GB" sz="2800" dirty="0"/>
              <a:t>H Hour 2100 12 Oct:</a:t>
            </a:r>
          </a:p>
          <a:p>
            <a:r>
              <a:rPr lang="en-GB" sz="2800" dirty="0"/>
              <a:t>Inf cross but one ferry sunk. Ge C attack.</a:t>
            </a:r>
          </a:p>
          <a:p>
            <a:r>
              <a:rPr lang="en-GB" sz="2800" dirty="0"/>
              <a:t>1800 13 Oct: 2 ferries operating, 16 A/Tk guns cross.</a:t>
            </a:r>
          </a:p>
          <a:p>
            <a:endParaRPr lang="en-GB" dirty="0"/>
          </a:p>
        </p:txBody>
      </p:sp>
    </p:spTree>
    <p:extLst>
      <p:ext uri="{BB962C8B-B14F-4D97-AF65-F5344CB8AC3E}">
        <p14:creationId xmlns:p14="http://schemas.microsoft.com/office/powerpoint/2010/main" val="1785044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95C0E0-3F0C-1A54-CBE8-B82AE9CBD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423" y="0"/>
            <a:ext cx="10239154" cy="6858000"/>
          </a:xfrm>
          <a:prstGeom prst="rect">
            <a:avLst/>
          </a:prstGeom>
        </p:spPr>
      </p:pic>
    </p:spTree>
    <p:extLst>
      <p:ext uri="{BB962C8B-B14F-4D97-AF65-F5344CB8AC3E}">
        <p14:creationId xmlns:p14="http://schemas.microsoft.com/office/powerpoint/2010/main" val="4227260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8C308C-2631-BEC3-5909-66ED751F4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076" y="289783"/>
            <a:ext cx="9806500" cy="6568217"/>
          </a:xfrm>
          <a:prstGeom prst="rect">
            <a:avLst/>
          </a:prstGeom>
        </p:spPr>
      </p:pic>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u="none" strike="noStrike" dirty="0" err="1">
                <a:solidFill>
                  <a:schemeClr val="accent4">
                    <a:lumMod val="40000"/>
                    <a:lumOff val="60000"/>
                  </a:schemeClr>
                </a:solidFill>
                <a:effectLst/>
                <a:latin typeface="Trajan Pro 3 Semibold" panose="02020502050503020301" pitchFamily="18" charset="0"/>
                <a:cs typeface="Arial" panose="020B0604020202020204" pitchFamily="34" charset="0"/>
              </a:rPr>
              <a:t>Cancello</a:t>
            </a:r>
            <a:r>
              <a:rPr lang="en-GB" sz="4800" b="1" dirty="0">
                <a:solidFill>
                  <a:schemeClr val="accent4">
                    <a:lumMod val="40000"/>
                    <a:lumOff val="60000"/>
                  </a:schemeClr>
                </a:solidFill>
                <a:latin typeface="Trajan Pro 3 Semibold" panose="02020502050503020301" pitchFamily="18" charset="0"/>
                <a:cs typeface="Arial" panose="020B0604020202020204" pitchFamily="34" charset="0"/>
              </a:rPr>
              <a:t> Bridge Site</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276069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Outline</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1662896" y="2173547"/>
            <a:ext cx="8866208" cy="2554545"/>
          </a:xfrm>
          <a:prstGeom prst="rect">
            <a:avLst/>
          </a:prstGeom>
          <a:noFill/>
        </p:spPr>
        <p:txBody>
          <a:bodyPr wrap="square" rtlCol="0">
            <a:spAutoFit/>
          </a:bodyPr>
          <a:lstStyle/>
          <a:p>
            <a:r>
              <a:rPr lang="en-US" sz="3200" b="1" dirty="0">
                <a:latin typeface="Avenir Next Demi Bold" panose="020B0503020202020204" pitchFamily="34" charset="0"/>
              </a:rPr>
              <a:t>Salerno</a:t>
            </a:r>
          </a:p>
          <a:p>
            <a:r>
              <a:rPr lang="en-US" sz="3200" b="1" dirty="0">
                <a:latin typeface="Avenir Next Demi Bold" panose="020B0503020202020204" pitchFamily="34" charset="0"/>
              </a:rPr>
              <a:t>Salerno to the </a:t>
            </a:r>
            <a:r>
              <a:rPr lang="en-US" sz="3200" b="1" dirty="0" err="1">
                <a:latin typeface="Avenir Next Demi Bold" panose="020B0503020202020204" pitchFamily="34" charset="0"/>
              </a:rPr>
              <a:t>Volturno</a:t>
            </a:r>
            <a:endParaRPr lang="en-US" sz="3200" b="1" dirty="0">
              <a:latin typeface="Avenir Next Demi Bold" panose="020B0503020202020204" pitchFamily="34" charset="0"/>
            </a:endParaRPr>
          </a:p>
          <a:p>
            <a:r>
              <a:rPr lang="en-US" sz="3200" b="1" dirty="0">
                <a:latin typeface="Avenir Next Demi Bold" panose="020B0503020202020204" pitchFamily="34" charset="0"/>
              </a:rPr>
              <a:t>Preparations for the Crossings</a:t>
            </a:r>
          </a:p>
          <a:p>
            <a:r>
              <a:rPr lang="en-US" sz="3200" b="1" dirty="0">
                <a:latin typeface="Avenir Next Demi Bold" panose="020B0503020202020204" pitchFamily="34" charset="0"/>
              </a:rPr>
              <a:t>The Crossings</a:t>
            </a:r>
          </a:p>
          <a:p>
            <a:r>
              <a:rPr lang="en-US" sz="3200" b="1" dirty="0">
                <a:latin typeface="Avenir Next Demi Bold" panose="020B0503020202020204" pitchFamily="34" charset="0"/>
              </a:rPr>
              <a:t>Conclusions and Lessons</a:t>
            </a:r>
          </a:p>
        </p:txBody>
      </p:sp>
    </p:spTree>
    <p:extLst>
      <p:ext uri="{BB962C8B-B14F-4D97-AF65-F5344CB8AC3E}">
        <p14:creationId xmlns:p14="http://schemas.microsoft.com/office/powerpoint/2010/main" val="1624143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8176E4A-B915-65DE-79B9-99450E706D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48000" y="-179"/>
            <a:ext cx="9144000" cy="6858000"/>
          </a:xfrm>
          <a:prstGeom prst="rect">
            <a:avLst/>
          </a:prstGeom>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err="1">
                <a:solidFill>
                  <a:schemeClr val="accent4">
                    <a:lumMod val="40000"/>
                    <a:lumOff val="60000"/>
                  </a:schemeClr>
                </a:solidFill>
                <a:effectLst/>
                <a:latin typeface="Trajan Pro 3" panose="02020502050503020301" pitchFamily="18" charset="0"/>
                <a:cs typeface="Arial" panose="020B0604020202020204" pitchFamily="34" charset="0"/>
              </a:rPr>
              <a:t>Cancello</a:t>
            </a: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 area</a:t>
            </a:r>
          </a:p>
        </p:txBody>
      </p:sp>
    </p:spTree>
    <p:extLst>
      <p:ext uri="{BB962C8B-B14F-4D97-AF65-F5344CB8AC3E}">
        <p14:creationId xmlns:p14="http://schemas.microsoft.com/office/powerpoint/2010/main" val="253645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First Floating Bailey</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pic>
        <p:nvPicPr>
          <p:cNvPr id="4" name="Picture 3" descr="A bridge with a bridge over water&#10;&#10;Description automatically generated with medium confidence">
            <a:extLst>
              <a:ext uri="{FF2B5EF4-FFF2-40B4-BE49-F238E27FC236}">
                <a16:creationId xmlns:a16="http://schemas.microsoft.com/office/drawing/2014/main" id="{6E169AFA-A0C3-A256-47DE-77950440CC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374564" y="-311824"/>
            <a:ext cx="6858000" cy="9144000"/>
          </a:xfrm>
          <a:prstGeom prst="rect">
            <a:avLst/>
          </a:prstGeom>
        </p:spPr>
      </p:pic>
    </p:spTree>
    <p:extLst>
      <p:ext uri="{BB962C8B-B14F-4D97-AF65-F5344CB8AC3E}">
        <p14:creationId xmlns:p14="http://schemas.microsoft.com/office/powerpoint/2010/main" val="1646159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15333B1-F4C1-B7BB-2608-0A89CCD78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553884" y="-1665817"/>
            <a:ext cx="7480300" cy="9973733"/>
          </a:xfrm>
          <a:prstGeom prst="rect">
            <a:avLst/>
          </a:prstGeom>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Ferry at Floating Bailey site</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951959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BC3B0FA-FF45-0D56-6C95-31CA83ED37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2955926" y="38370"/>
            <a:ext cx="9143999" cy="6857999"/>
          </a:xfrm>
          <a:prstGeom prst="rect">
            <a:avLst/>
          </a:prstGeom>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err="1">
                <a:solidFill>
                  <a:schemeClr val="accent4">
                    <a:lumMod val="40000"/>
                    <a:lumOff val="60000"/>
                  </a:schemeClr>
                </a:solidFill>
                <a:latin typeface="Trajan Pro 3 Semibold" panose="02020502050503020301" pitchFamily="18" charset="0"/>
              </a:rPr>
              <a:t>Grazzanise</a:t>
            </a:r>
            <a:r>
              <a:rPr lang="en-GB" altLang="en-US" sz="4800" b="1" dirty="0">
                <a:solidFill>
                  <a:schemeClr val="accent4">
                    <a:lumMod val="40000"/>
                    <a:lumOff val="60000"/>
                  </a:schemeClr>
                </a:solidFill>
                <a:latin typeface="Trajan Pro 3 Semibold" panose="02020502050503020301" pitchFamily="18" charset="0"/>
              </a:rPr>
              <a:t> area</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221573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ridge over a river&#10;&#10;Description automatically generated">
            <a:extLst>
              <a:ext uri="{FF2B5EF4-FFF2-40B4-BE49-F238E27FC236}">
                <a16:creationId xmlns:a16="http://schemas.microsoft.com/office/drawing/2014/main" id="{49EDDF66-9DEA-FA55-592B-5239058E87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426" y="150898"/>
            <a:ext cx="7404726" cy="6564695"/>
          </a:xfrm>
          <a:prstGeom prst="rect">
            <a:avLst/>
          </a:prstGeom>
        </p:spPr>
      </p:pic>
    </p:spTree>
    <p:extLst>
      <p:ext uri="{BB962C8B-B14F-4D97-AF65-F5344CB8AC3E}">
        <p14:creationId xmlns:p14="http://schemas.microsoft.com/office/powerpoint/2010/main" val="2587218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 city&#10;&#10;Description automatically generated">
            <a:extLst>
              <a:ext uri="{FF2B5EF4-FFF2-40B4-BE49-F238E27FC236}">
                <a16:creationId xmlns:a16="http://schemas.microsoft.com/office/drawing/2014/main" id="{AFB8A28B-5162-DDD0-6AD0-89754B2E5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095" y="-282604"/>
            <a:ext cx="9074662" cy="7140604"/>
          </a:xfrm>
          <a:prstGeom prst="rect">
            <a:avLst/>
          </a:prstGeom>
        </p:spPr>
      </p:pic>
    </p:spTree>
    <p:extLst>
      <p:ext uri="{BB962C8B-B14F-4D97-AF65-F5344CB8AC3E}">
        <p14:creationId xmlns:p14="http://schemas.microsoft.com/office/powerpoint/2010/main" val="3855329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Capua Pontoon Bailey Timings</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1567958" y="5442049"/>
            <a:ext cx="7351189" cy="584775"/>
          </a:xfrm>
          <a:prstGeom prst="rect">
            <a:avLst/>
          </a:prstGeom>
          <a:noFill/>
        </p:spPr>
        <p:txBody>
          <a:bodyPr wrap="square" rtlCol="0">
            <a:spAutoFit/>
          </a:bodyPr>
          <a:lstStyle/>
          <a:p>
            <a:r>
              <a:rPr lang="en-US" sz="3200" b="1" dirty="0">
                <a:latin typeface="Avenir Next Demi Bold" panose="020B0503020202020204" pitchFamily="34" charset="0"/>
              </a:rPr>
              <a:t>Bridge built in 27 hours by three </a:t>
            </a:r>
            <a:r>
              <a:rPr lang="en-US" sz="3200" b="1" dirty="0" err="1">
                <a:latin typeface="Avenir Next Demi Bold" panose="020B0503020202020204" pitchFamily="34" charset="0"/>
              </a:rPr>
              <a:t>fd</a:t>
            </a:r>
            <a:r>
              <a:rPr lang="en-US" sz="3200" b="1" dirty="0">
                <a:latin typeface="Avenir Next Demi Bold" panose="020B0503020202020204" pitchFamily="34" charset="0"/>
              </a:rPr>
              <a:t> </a:t>
            </a:r>
            <a:r>
              <a:rPr lang="en-US" sz="3200" b="1" dirty="0" err="1">
                <a:latin typeface="Avenir Next Demi Bold" panose="020B0503020202020204" pitchFamily="34" charset="0"/>
              </a:rPr>
              <a:t>coys</a:t>
            </a:r>
            <a:endParaRPr lang="en-US" sz="3200" b="1" dirty="0">
              <a:latin typeface="Avenir Next Demi Bold" panose="020B0503020202020204" pitchFamily="34" charset="0"/>
            </a:endParaRPr>
          </a:p>
        </p:txBody>
      </p:sp>
      <p:graphicFrame>
        <p:nvGraphicFramePr>
          <p:cNvPr id="3" name="Table 2">
            <a:extLst>
              <a:ext uri="{FF2B5EF4-FFF2-40B4-BE49-F238E27FC236}">
                <a16:creationId xmlns:a16="http://schemas.microsoft.com/office/drawing/2014/main" id="{DCBEF808-6893-95C8-3DB8-D06906765293}"/>
              </a:ext>
            </a:extLst>
          </p:cNvPr>
          <p:cNvGraphicFramePr>
            <a:graphicFrameLocks noGrp="1"/>
          </p:cNvGraphicFramePr>
          <p:nvPr>
            <p:extLst>
              <p:ext uri="{D42A27DB-BD31-4B8C-83A1-F6EECF244321}">
                <p14:modId xmlns:p14="http://schemas.microsoft.com/office/powerpoint/2010/main" val="2915824847"/>
              </p:ext>
            </p:extLst>
          </p:nvPr>
        </p:nvGraphicFramePr>
        <p:xfrm>
          <a:off x="233363" y="831176"/>
          <a:ext cx="11039240" cy="4467071"/>
        </p:xfrm>
        <a:graphic>
          <a:graphicData uri="http://schemas.openxmlformats.org/drawingml/2006/table">
            <a:tbl>
              <a:tblPr firstRow="1" bandRow="1">
                <a:tableStyleId>{5C22544A-7EE6-4342-B048-85BDC9FD1C3A}</a:tableStyleId>
              </a:tblPr>
              <a:tblGrid>
                <a:gridCol w="3499188">
                  <a:extLst>
                    <a:ext uri="{9D8B030D-6E8A-4147-A177-3AD203B41FA5}">
                      <a16:colId xmlns:a16="http://schemas.microsoft.com/office/drawing/2014/main" val="2647564668"/>
                    </a:ext>
                  </a:extLst>
                </a:gridCol>
                <a:gridCol w="7540052">
                  <a:extLst>
                    <a:ext uri="{9D8B030D-6E8A-4147-A177-3AD203B41FA5}">
                      <a16:colId xmlns:a16="http://schemas.microsoft.com/office/drawing/2014/main" val="1844241615"/>
                    </a:ext>
                  </a:extLst>
                </a:gridCol>
              </a:tblGrid>
              <a:tr h="638153">
                <a:tc>
                  <a:txBody>
                    <a:bodyPr/>
                    <a:lstStyle/>
                    <a:p>
                      <a:r>
                        <a:rPr lang="en-GB" sz="2800" dirty="0"/>
                        <a:t>Time</a:t>
                      </a:r>
                    </a:p>
                  </a:txBody>
                  <a:tcPr/>
                </a:tc>
                <a:tc>
                  <a:txBody>
                    <a:bodyPr/>
                    <a:lstStyle/>
                    <a:p>
                      <a:r>
                        <a:rPr lang="en-GB" sz="2800" dirty="0"/>
                        <a:t>Event</a:t>
                      </a:r>
                    </a:p>
                  </a:txBody>
                  <a:tcPr/>
                </a:tc>
                <a:extLst>
                  <a:ext uri="{0D108BD9-81ED-4DB2-BD59-A6C34878D82A}">
                    <a16:rowId xmlns:a16="http://schemas.microsoft.com/office/drawing/2014/main" val="3473577107"/>
                  </a:ext>
                </a:extLst>
              </a:tr>
              <a:tr h="638153">
                <a:tc>
                  <a:txBody>
                    <a:bodyPr/>
                    <a:lstStyle/>
                    <a:p>
                      <a:r>
                        <a:rPr lang="en-GB" sz="2800" dirty="0"/>
                        <a:t>170015-171100</a:t>
                      </a:r>
                    </a:p>
                  </a:txBody>
                  <a:tcPr/>
                </a:tc>
                <a:tc>
                  <a:txBody>
                    <a:bodyPr/>
                    <a:lstStyle/>
                    <a:p>
                      <a:r>
                        <a:rPr lang="en-GB" sz="2800" dirty="0"/>
                        <a:t>Mines cleared and near ramp cut</a:t>
                      </a:r>
                    </a:p>
                  </a:txBody>
                  <a:tcPr/>
                </a:tc>
                <a:extLst>
                  <a:ext uri="{0D108BD9-81ED-4DB2-BD59-A6C34878D82A}">
                    <a16:rowId xmlns:a16="http://schemas.microsoft.com/office/drawing/2014/main" val="382949139"/>
                  </a:ext>
                </a:extLst>
              </a:tr>
              <a:tr h="638153">
                <a:tc>
                  <a:txBody>
                    <a:bodyPr/>
                    <a:lstStyle/>
                    <a:p>
                      <a:r>
                        <a:rPr lang="en-GB" sz="2800" dirty="0"/>
                        <a:t>171500-171730</a:t>
                      </a:r>
                    </a:p>
                  </a:txBody>
                  <a:tcPr/>
                </a:tc>
                <a:tc>
                  <a:txBody>
                    <a:bodyPr/>
                    <a:lstStyle/>
                    <a:p>
                      <a:r>
                        <a:rPr lang="en-GB" sz="2800" dirty="0"/>
                        <a:t>Bridge offloaded</a:t>
                      </a:r>
                    </a:p>
                  </a:txBody>
                  <a:tcPr/>
                </a:tc>
                <a:extLst>
                  <a:ext uri="{0D108BD9-81ED-4DB2-BD59-A6C34878D82A}">
                    <a16:rowId xmlns:a16="http://schemas.microsoft.com/office/drawing/2014/main" val="393064212"/>
                  </a:ext>
                </a:extLst>
              </a:tr>
              <a:tr h="638153">
                <a:tc>
                  <a:txBody>
                    <a:bodyPr/>
                    <a:lstStyle/>
                    <a:p>
                      <a:r>
                        <a:rPr lang="en-GB" sz="2800" dirty="0"/>
                        <a:t>171899-180300</a:t>
                      </a:r>
                    </a:p>
                  </a:txBody>
                  <a:tcPr/>
                </a:tc>
                <a:tc>
                  <a:txBody>
                    <a:bodyPr/>
                    <a:lstStyle/>
                    <a:p>
                      <a:r>
                        <a:rPr lang="en-GB" sz="2800" dirty="0"/>
                        <a:t>End floating bay constructed</a:t>
                      </a:r>
                    </a:p>
                  </a:txBody>
                  <a:tcPr/>
                </a:tc>
                <a:extLst>
                  <a:ext uri="{0D108BD9-81ED-4DB2-BD59-A6C34878D82A}">
                    <a16:rowId xmlns:a16="http://schemas.microsoft.com/office/drawing/2014/main" val="1393003979"/>
                  </a:ext>
                </a:extLst>
              </a:tr>
              <a:tr h="638153">
                <a:tc>
                  <a:txBody>
                    <a:bodyPr/>
                    <a:lstStyle/>
                    <a:p>
                      <a:r>
                        <a:rPr lang="en-GB" sz="2800" dirty="0"/>
                        <a:t>180700-181600</a:t>
                      </a:r>
                    </a:p>
                  </a:txBody>
                  <a:tcPr/>
                </a:tc>
                <a:tc>
                  <a:txBody>
                    <a:bodyPr/>
                    <a:lstStyle/>
                    <a:p>
                      <a:r>
                        <a:rPr lang="en-GB" sz="2800" dirty="0"/>
                        <a:t>Approaches completed</a:t>
                      </a:r>
                    </a:p>
                  </a:txBody>
                  <a:tcPr/>
                </a:tc>
                <a:extLst>
                  <a:ext uri="{0D108BD9-81ED-4DB2-BD59-A6C34878D82A}">
                    <a16:rowId xmlns:a16="http://schemas.microsoft.com/office/drawing/2014/main" val="2456707657"/>
                  </a:ext>
                </a:extLst>
              </a:tr>
              <a:tr h="638153">
                <a:tc>
                  <a:txBody>
                    <a:bodyPr/>
                    <a:lstStyle/>
                    <a:p>
                      <a:r>
                        <a:rPr lang="en-GB" sz="2800" dirty="0"/>
                        <a:t>182045</a:t>
                      </a:r>
                    </a:p>
                  </a:txBody>
                  <a:tcPr/>
                </a:tc>
                <a:tc>
                  <a:txBody>
                    <a:bodyPr/>
                    <a:lstStyle/>
                    <a:p>
                      <a:r>
                        <a:rPr lang="en-GB" sz="2800" dirty="0"/>
                        <a:t>Bridge complete</a:t>
                      </a:r>
                    </a:p>
                  </a:txBody>
                  <a:tcPr/>
                </a:tc>
                <a:extLst>
                  <a:ext uri="{0D108BD9-81ED-4DB2-BD59-A6C34878D82A}">
                    <a16:rowId xmlns:a16="http://schemas.microsoft.com/office/drawing/2014/main" val="561080829"/>
                  </a:ext>
                </a:extLst>
              </a:tr>
              <a:tr h="638153">
                <a:tc>
                  <a:txBody>
                    <a:bodyPr/>
                    <a:lstStyle/>
                    <a:p>
                      <a:r>
                        <a:rPr lang="en-GB" sz="2800" dirty="0"/>
                        <a:t>190100</a:t>
                      </a:r>
                    </a:p>
                  </a:txBody>
                  <a:tcPr/>
                </a:tc>
                <a:tc>
                  <a:txBody>
                    <a:bodyPr/>
                    <a:lstStyle/>
                    <a:p>
                      <a:r>
                        <a:rPr lang="en-GB" sz="2800" dirty="0"/>
                        <a:t>Bridge open, 340 feet long, after 48 ½ hours </a:t>
                      </a:r>
                    </a:p>
                  </a:txBody>
                  <a:tcPr/>
                </a:tc>
                <a:extLst>
                  <a:ext uri="{0D108BD9-81ED-4DB2-BD59-A6C34878D82A}">
                    <a16:rowId xmlns:a16="http://schemas.microsoft.com/office/drawing/2014/main" val="236654135"/>
                  </a:ext>
                </a:extLst>
              </a:tr>
            </a:tbl>
          </a:graphicData>
        </a:graphic>
      </p:graphicFrame>
    </p:spTree>
    <p:extLst>
      <p:ext uri="{BB962C8B-B14F-4D97-AF65-F5344CB8AC3E}">
        <p14:creationId xmlns:p14="http://schemas.microsoft.com/office/powerpoint/2010/main" val="295945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sz="48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	Bridge Tac Sign</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pic>
        <p:nvPicPr>
          <p:cNvPr id="4" name="Picture 3" descr="A road sign with numbers and text&#10;&#10;Description automatically generated">
            <a:extLst>
              <a:ext uri="{FF2B5EF4-FFF2-40B4-BE49-F238E27FC236}">
                <a16:creationId xmlns:a16="http://schemas.microsoft.com/office/drawing/2014/main" id="{41F520AD-4009-E6F6-4D94-17BAA3AF28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602293" y="818880"/>
            <a:ext cx="6858000" cy="5143500"/>
          </a:xfrm>
          <a:prstGeom prst="rect">
            <a:avLst/>
          </a:prstGeom>
        </p:spPr>
      </p:pic>
    </p:spTree>
    <p:extLst>
      <p:ext uri="{BB962C8B-B14F-4D97-AF65-F5344CB8AC3E}">
        <p14:creationId xmlns:p14="http://schemas.microsoft.com/office/powerpoint/2010/main" val="4157041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And then, after 19 October</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659567" y="1008772"/>
            <a:ext cx="11017771" cy="6230039"/>
          </a:xfrm>
          <a:prstGeom prst="rect">
            <a:avLst/>
          </a:prstGeom>
          <a:noFill/>
        </p:spPr>
        <p:txBody>
          <a:bodyPr wrap="square" rtlCol="0">
            <a:spAutoFit/>
          </a:bodyPr>
          <a:lstStyle/>
          <a:p>
            <a:r>
              <a:rPr lang="en-US" sz="3200" b="1" dirty="0">
                <a:latin typeface="Avenir Next Demi Bold" panose="020B0503020202020204" pitchFamily="34" charset="0"/>
              </a:rPr>
              <a:t>213 </a:t>
            </a:r>
            <a:r>
              <a:rPr lang="en-US" sz="3200" b="1" dirty="0" err="1">
                <a:latin typeface="Avenir Next Demi Bold" panose="020B0503020202020204" pitchFamily="34" charset="0"/>
              </a:rPr>
              <a:t>Fd</a:t>
            </a:r>
            <a:r>
              <a:rPr lang="en-US" sz="3200" b="1" dirty="0">
                <a:latin typeface="Avenir Next Demi Bold" panose="020B0503020202020204" pitchFamily="34" charset="0"/>
              </a:rPr>
              <a:t> Coy switched from coast to Capua.</a:t>
            </a:r>
          </a:p>
          <a:p>
            <a:pPr>
              <a:lnSpc>
                <a:spcPct val="107000"/>
              </a:lnSpc>
              <a:spcAft>
                <a:spcPts val="800"/>
              </a:spcAft>
            </a:pPr>
            <a:r>
              <a:rPr lang="en-GB" sz="3200" kern="100" dirty="0">
                <a:latin typeface="Calibri" panose="020F0502020204030204" pitchFamily="34" charset="0"/>
                <a:ea typeface="Calibri" panose="020F0502020204030204" pitchFamily="34" charset="0"/>
                <a:cs typeface="Times New Roman" panose="02020603050405020304" pitchFamily="18" charset="0"/>
              </a:rPr>
              <a:t>O</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n 23 Oct told to reconfigure the Pontoon landing bay from DS to DD ‘just in case’ of a rise in the river level</a:t>
            </a:r>
          </a:p>
          <a:p>
            <a:pPr>
              <a:lnSpc>
                <a:spcPct val="107000"/>
              </a:lnSpc>
              <a:spcAft>
                <a:spcPts val="800"/>
              </a:spcAft>
            </a:pPr>
            <a:r>
              <a:rPr lang="en-GB" sz="3200" kern="100" dirty="0">
                <a:latin typeface="Calibri" panose="020F0502020204030204" pitchFamily="34" charset="0"/>
                <a:ea typeface="Calibri" panose="020F0502020204030204" pitchFamily="34" charset="0"/>
                <a:cs typeface="Times New Roman" panose="02020603050405020304" pitchFamily="18" charset="0"/>
              </a:rPr>
              <a:t>N</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ext night the far landing bay was extended by 10 ft, by digging out 25 cu yds of earth using only hand tools. </a:t>
            </a:r>
          </a:p>
          <a:p>
            <a:pPr>
              <a:lnSpc>
                <a:spcPct val="107000"/>
              </a:lnSpc>
              <a:spcAft>
                <a:spcPts val="800"/>
              </a:spcAft>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On 26 Oct both landing bays were extended by 20 ft to 120 ft DD.</a:t>
            </a:r>
          </a:p>
          <a:p>
            <a:pPr>
              <a:lnSpc>
                <a:spcPct val="107000"/>
              </a:lnSpc>
              <a:spcAft>
                <a:spcPts val="800"/>
              </a:spcAft>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The precautions, in case the </a:t>
            </a:r>
            <a:r>
              <a:rPr lang="en-GB" sz="32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level rose, were justified. On 16 Nov the river rose 8 feet, carrying away the Cl9 Bailey at </a:t>
            </a:r>
            <a:r>
              <a:rPr lang="en-GB" sz="3200" kern="100" dirty="0" err="1">
                <a:effectLst/>
                <a:latin typeface="Calibri" panose="020F0502020204030204" pitchFamily="34" charset="0"/>
                <a:ea typeface="Calibri" panose="020F0502020204030204" pitchFamily="34" charset="0"/>
                <a:cs typeface="Times New Roman" panose="02020603050405020304" pitchFamily="18" charset="0"/>
              </a:rPr>
              <a:t>Grazzanise</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falling on 19 Nov. Then on 23 Nov the river rose 12 ft overnight, before falling on 25 Nov.</a:t>
            </a:r>
          </a:p>
          <a:p>
            <a:endParaRPr lang="en-US" sz="3200" b="1" dirty="0">
              <a:latin typeface="Avenir Next Demi Bold" panose="020B0503020202020204" pitchFamily="34" charset="0"/>
            </a:endParaRPr>
          </a:p>
        </p:txBody>
      </p:sp>
    </p:spTree>
    <p:extLst>
      <p:ext uri="{BB962C8B-B14F-4D97-AF65-F5344CB8AC3E}">
        <p14:creationId xmlns:p14="http://schemas.microsoft.com/office/powerpoint/2010/main" val="4285147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FCB502-507E-D68B-8511-10A7B83CF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9192" y="40636"/>
            <a:ext cx="9630501" cy="6704938"/>
          </a:xfrm>
          <a:prstGeom prst="rect">
            <a:avLst/>
          </a:prstGeom>
        </p:spPr>
      </p:pic>
    </p:spTree>
    <p:extLst>
      <p:ext uri="{BB962C8B-B14F-4D97-AF65-F5344CB8AC3E}">
        <p14:creationId xmlns:p14="http://schemas.microsoft.com/office/powerpoint/2010/main" val="1775009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6C86E9-40E4-C837-F5F0-E40EAEA16C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88" y="-1499616"/>
            <a:ext cx="10944497" cy="8357616"/>
          </a:xfrm>
          <a:prstGeom prst="rect">
            <a:avLst/>
          </a:prstGeom>
        </p:spPr>
      </p:pic>
    </p:spTree>
    <p:extLst>
      <p:ext uri="{BB962C8B-B14F-4D97-AF65-F5344CB8AC3E}">
        <p14:creationId xmlns:p14="http://schemas.microsoft.com/office/powerpoint/2010/main" val="3487604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C9665A-AC32-3FE3-8E48-7D97198BB792}"/>
              </a:ext>
            </a:extLst>
          </p:cNvPr>
          <p:cNvSpPr txBox="1"/>
          <p:nvPr/>
        </p:nvSpPr>
        <p:spPr>
          <a:xfrm>
            <a:off x="1917701" y="1927274"/>
            <a:ext cx="7747000" cy="1323439"/>
          </a:xfrm>
          <a:prstGeom prst="rect">
            <a:avLst/>
          </a:prstGeom>
          <a:noFill/>
        </p:spPr>
        <p:txBody>
          <a:bodyPr wrap="square" rtlCol="0">
            <a:spAutoFit/>
          </a:bodyPr>
          <a:lstStyle/>
          <a:p>
            <a:r>
              <a:rPr lang="en-US" sz="4000" dirty="0"/>
              <a:t>Photo Folding Boat Equipment</a:t>
            </a:r>
          </a:p>
          <a:p>
            <a:r>
              <a:rPr lang="en-US" sz="4000" dirty="0" err="1"/>
              <a:t>Engrs</a:t>
            </a:r>
            <a:r>
              <a:rPr lang="en-US" sz="4000" dirty="0"/>
              <a:t> in Italy page vii</a:t>
            </a:r>
          </a:p>
        </p:txBody>
      </p:sp>
    </p:spTree>
    <p:extLst>
      <p:ext uri="{BB962C8B-B14F-4D97-AF65-F5344CB8AC3E}">
        <p14:creationId xmlns:p14="http://schemas.microsoft.com/office/powerpoint/2010/main" val="4262024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Lessons</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524656" y="1004341"/>
            <a:ext cx="10004448" cy="1077218"/>
          </a:xfrm>
          <a:prstGeom prst="rect">
            <a:avLst/>
          </a:prstGeom>
          <a:noFill/>
        </p:spPr>
        <p:txBody>
          <a:bodyPr wrap="square" rtlCol="0">
            <a:spAutoFit/>
          </a:bodyPr>
          <a:lstStyle/>
          <a:p>
            <a:r>
              <a:rPr lang="en-US" sz="3200" b="1" dirty="0">
                <a:latin typeface="Avenir Next Demi Bold" panose="020B0503020202020204" pitchFamily="34" charset="0"/>
              </a:rPr>
              <a:t>Engr </a:t>
            </a:r>
            <a:r>
              <a:rPr lang="en-US" sz="3200" b="1" dirty="0" err="1">
                <a:latin typeface="Avenir Next Demi Bold" panose="020B0503020202020204" pitchFamily="34" charset="0"/>
              </a:rPr>
              <a:t>offrs</a:t>
            </a:r>
            <a:r>
              <a:rPr lang="en-US" sz="3200" b="1" dirty="0">
                <a:latin typeface="Avenir Next Demi Bold" panose="020B0503020202020204" pitchFamily="34" charset="0"/>
              </a:rPr>
              <a:t> and NCOs must be highly trained in patrolling</a:t>
            </a:r>
          </a:p>
          <a:p>
            <a:r>
              <a:rPr lang="en-US" sz="3200" b="1" dirty="0">
                <a:latin typeface="Avenir Next Demi Bold" panose="020B0503020202020204" pitchFamily="34" charset="0"/>
              </a:rPr>
              <a:t>Training bridging </a:t>
            </a:r>
          </a:p>
        </p:txBody>
      </p:sp>
    </p:spTree>
    <p:extLst>
      <p:ext uri="{BB962C8B-B14F-4D97-AF65-F5344CB8AC3E}">
        <p14:creationId xmlns:p14="http://schemas.microsoft.com/office/powerpoint/2010/main" val="1395013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The Long View</a:t>
            </a:r>
          </a:p>
        </p:txBody>
      </p:sp>
      <p:sp>
        <p:nvSpPr>
          <p:cNvPr id="2" name="TextBox 1">
            <a:extLst>
              <a:ext uri="{FF2B5EF4-FFF2-40B4-BE49-F238E27FC236}">
                <a16:creationId xmlns:a16="http://schemas.microsoft.com/office/drawing/2014/main" id="{6E796FBB-A5A2-68F1-E737-7A79A93EC541}"/>
              </a:ext>
            </a:extLst>
          </p:cNvPr>
          <p:cNvSpPr txBox="1"/>
          <p:nvPr/>
        </p:nvSpPr>
        <p:spPr>
          <a:xfrm>
            <a:off x="621506" y="954439"/>
            <a:ext cx="10591137" cy="5078313"/>
          </a:xfrm>
          <a:prstGeom prst="rect">
            <a:avLst/>
          </a:prstGeom>
          <a:noFill/>
        </p:spPr>
        <p:txBody>
          <a:bodyPr wrap="square" rtlCol="0">
            <a:spAutoFit/>
          </a:bodyPr>
          <a:lstStyle/>
          <a:p>
            <a:r>
              <a:rPr lang="en-GB" sz="3600" kern="100" dirty="0">
                <a:effectLst/>
                <a:latin typeface="Calibri" panose="020F0502020204030204" pitchFamily="34" charset="0"/>
                <a:ea typeface="Calibri" panose="020F0502020204030204" pitchFamily="34" charset="0"/>
                <a:cs typeface="Times New Roman" panose="02020603050405020304" pitchFamily="18" charset="0"/>
              </a:rPr>
              <a:t>‘The crossing of the </a:t>
            </a:r>
            <a:r>
              <a:rPr lang="en-GB" sz="3600" kern="100" dirty="0" err="1">
                <a:effectLst/>
                <a:latin typeface="Calibri" panose="020F0502020204030204" pitchFamily="34" charset="0"/>
                <a:ea typeface="Calibri" panose="020F0502020204030204" pitchFamily="34" charset="0"/>
                <a:cs typeface="Times New Roman" panose="02020603050405020304" pitchFamily="18" charset="0"/>
              </a:rPr>
              <a:t>Volturno</a:t>
            </a:r>
            <a:r>
              <a:rPr lang="en-GB" sz="3600" kern="100" dirty="0">
                <a:effectLst/>
                <a:latin typeface="Calibri" panose="020F0502020204030204" pitchFamily="34" charset="0"/>
                <a:ea typeface="Calibri" panose="020F0502020204030204" pitchFamily="34" charset="0"/>
                <a:cs typeface="Times New Roman" panose="02020603050405020304" pitchFamily="18" charset="0"/>
              </a:rPr>
              <a:t> was an amateur performance which would have suffered a severe rebuff had it not taken place at the time that Kesselring had set as the target date for holding the river…. The river was a major obstacle 200-300 feet wide with no obvious fords. The flood plain was flat and after the heavy rains, so soft that vehicles were forced to stay on the roads.’ </a:t>
            </a:r>
            <a:r>
              <a:rPr lang="en-GB" sz="3600" i="1" kern="100" dirty="0">
                <a:effectLst/>
                <a:latin typeface="Calibri" panose="020F0502020204030204" pitchFamily="34" charset="0"/>
                <a:ea typeface="Calibri" panose="020F0502020204030204" pitchFamily="34" charset="0"/>
                <a:cs typeface="Times New Roman" panose="02020603050405020304" pitchFamily="18" charset="0"/>
              </a:rPr>
              <a:t>Gen Sir Willia</a:t>
            </a:r>
            <a:r>
              <a:rPr lang="en-GB" sz="3600" i="1" kern="100" dirty="0">
                <a:latin typeface="Calibri" panose="020F0502020204030204" pitchFamily="34" charset="0"/>
                <a:ea typeface="Calibri" panose="020F0502020204030204" pitchFamily="34" charset="0"/>
                <a:cs typeface="Times New Roman" panose="02020603050405020304" pitchFamily="18" charset="0"/>
              </a:rPr>
              <a:t>m Jackson, The Campaign for Italy</a:t>
            </a:r>
            <a:endParaRPr lang="en-GB" sz="36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392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ocean&#10;&#10;Description automatically generated">
            <a:extLst>
              <a:ext uri="{FF2B5EF4-FFF2-40B4-BE49-F238E27FC236}">
                <a16:creationId xmlns:a16="http://schemas.microsoft.com/office/drawing/2014/main" id="{AC172813-F1D0-3CD5-7021-E1A602872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045" y="0"/>
            <a:ext cx="9925910" cy="6858000"/>
          </a:xfrm>
          <a:prstGeom prst="rect">
            <a:avLst/>
          </a:prstGeom>
        </p:spPr>
      </p:pic>
    </p:spTree>
    <p:extLst>
      <p:ext uri="{BB962C8B-B14F-4D97-AF65-F5344CB8AC3E}">
        <p14:creationId xmlns:p14="http://schemas.microsoft.com/office/powerpoint/2010/main" val="29978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B3C14673-98F0-CADD-533D-1E7AD143E47B}"/>
              </a:ext>
            </a:extLst>
          </p:cNvPr>
          <p:cNvGraphicFramePr>
            <a:graphicFrameLocks noChangeAspect="1"/>
          </p:cNvGraphicFramePr>
          <p:nvPr>
            <p:extLst>
              <p:ext uri="{D42A27DB-BD31-4B8C-83A1-F6EECF244321}">
                <p14:modId xmlns:p14="http://schemas.microsoft.com/office/powerpoint/2010/main" val="3401313966"/>
              </p:ext>
            </p:extLst>
          </p:nvPr>
        </p:nvGraphicFramePr>
        <p:xfrm>
          <a:off x="-1379095" y="-1379094"/>
          <a:ext cx="13571095" cy="10180168"/>
        </p:xfrm>
        <a:graphic>
          <a:graphicData uri="http://schemas.openxmlformats.org/presentationml/2006/ole">
            <mc:AlternateContent xmlns:mc="http://schemas.openxmlformats.org/markup-compatibility/2006">
              <mc:Choice xmlns:v="urn:schemas-microsoft-com:vml" Requires="v">
                <p:oleObj name="Acrobat Document" r:id="rId3" imgW="7543800" imgH="5829044" progId="Acrobat.Document.DC">
                  <p:embed/>
                </p:oleObj>
              </mc:Choice>
              <mc:Fallback>
                <p:oleObj name="Acrobat Document" r:id="rId3" imgW="7543800" imgH="5829044" progId="Acrobat.Document.DC">
                  <p:embed/>
                  <p:pic>
                    <p:nvPicPr>
                      <p:cNvPr id="8" name="Object 7">
                        <a:extLst>
                          <a:ext uri="{FF2B5EF4-FFF2-40B4-BE49-F238E27FC236}">
                            <a16:creationId xmlns:a16="http://schemas.microsoft.com/office/drawing/2014/main" id="{B3C14673-98F0-CADD-533D-1E7AD143E47B}"/>
                          </a:ext>
                        </a:extLst>
                      </p:cNvPr>
                      <p:cNvPicPr/>
                      <p:nvPr/>
                    </p:nvPicPr>
                    <p:blipFill>
                      <a:blip r:embed="rId4"/>
                      <a:stretch>
                        <a:fillRect/>
                      </a:stretch>
                    </p:blipFill>
                    <p:spPr>
                      <a:xfrm>
                        <a:off x="-1379095" y="-1379094"/>
                        <a:ext cx="13571095" cy="10180168"/>
                      </a:xfrm>
                      <a:prstGeom prst="rect">
                        <a:avLst/>
                      </a:prstGeom>
                    </p:spPr>
                  </p:pic>
                </p:oleObj>
              </mc:Fallback>
            </mc:AlternateContent>
          </a:graphicData>
        </a:graphic>
      </p:graphicFrame>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dirty="0">
                <a:solidFill>
                  <a:schemeClr val="accent4">
                    <a:lumMod val="40000"/>
                    <a:lumOff val="60000"/>
                  </a:schemeClr>
                </a:solidFill>
                <a:latin typeface="Trajan Pro 3" panose="02020502050503020301" pitchFamily="18" charset="0"/>
                <a:cs typeface="Arial" panose="020B0604020202020204" pitchFamily="34" charset="0"/>
              </a:rPr>
              <a:t>Sappers at Salerno</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628302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Salerno Timings</a:t>
            </a:r>
          </a:p>
        </p:txBody>
      </p:sp>
      <p:sp>
        <p:nvSpPr>
          <p:cNvPr id="2" name="TextBox 1">
            <a:extLst>
              <a:ext uri="{FF2B5EF4-FFF2-40B4-BE49-F238E27FC236}">
                <a16:creationId xmlns:a16="http://schemas.microsoft.com/office/drawing/2014/main" id="{94F3C689-9FE8-3AA0-2E45-85AA3855FAEA}"/>
              </a:ext>
            </a:extLst>
          </p:cNvPr>
          <p:cNvSpPr txBox="1"/>
          <p:nvPr/>
        </p:nvSpPr>
        <p:spPr>
          <a:xfrm>
            <a:off x="621506" y="874454"/>
            <a:ext cx="11099800" cy="5970865"/>
          </a:xfrm>
          <a:prstGeom prst="rect">
            <a:avLst/>
          </a:prstGeom>
          <a:noFill/>
        </p:spPr>
        <p:txBody>
          <a:bodyPr wrap="square" rtlCol="0">
            <a:spAutoFit/>
          </a:bodyPr>
          <a:lstStyle/>
          <a:p>
            <a:r>
              <a:rPr lang="en-GB" sz="2800" dirty="0"/>
              <a:t>7 Sep 43: Invasion Convoy sailed. News of Italian capitulation.</a:t>
            </a:r>
          </a:p>
          <a:p>
            <a:r>
              <a:rPr lang="en-GB" sz="2800" dirty="0"/>
              <a:t>9 Sep 0230: Landings at Salerno, advance slowed by flooded fields behind beaches</a:t>
            </a:r>
          </a:p>
          <a:p>
            <a:r>
              <a:rPr lang="en-GB" sz="2800" dirty="0"/>
              <a:t>	Salerno village/small port captured</a:t>
            </a:r>
          </a:p>
          <a:p>
            <a:r>
              <a:rPr lang="en-GB" sz="2800" dirty="0"/>
              <a:t>	Work on beach exits, bridging ditches, demining, water points</a:t>
            </a:r>
          </a:p>
          <a:p>
            <a:r>
              <a:rPr lang="en-GB" sz="2800" dirty="0"/>
              <a:t>	German 16 </a:t>
            </a:r>
            <a:r>
              <a:rPr lang="en-GB" sz="2800" dirty="0" err="1"/>
              <a:t>PzGren</a:t>
            </a:r>
            <a:r>
              <a:rPr lang="en-GB" sz="2800" dirty="0"/>
              <a:t> Div counter attacks</a:t>
            </a:r>
          </a:p>
          <a:p>
            <a:r>
              <a:rPr lang="en-GB" sz="2800" dirty="0"/>
              <a:t>11 Sep evening: six </a:t>
            </a:r>
            <a:r>
              <a:rPr lang="en-GB" sz="2800" dirty="0" err="1"/>
              <a:t>fd</a:t>
            </a:r>
            <a:r>
              <a:rPr lang="en-GB" sz="2800" dirty="0"/>
              <a:t> </a:t>
            </a:r>
            <a:r>
              <a:rPr lang="en-GB" sz="2800" dirty="0" err="1"/>
              <a:t>coys</a:t>
            </a:r>
            <a:r>
              <a:rPr lang="en-GB" sz="2800" dirty="0"/>
              <a:t> ordered into the line to bolster inf brigades</a:t>
            </a:r>
          </a:p>
          <a:p>
            <a:r>
              <a:rPr lang="en-GB" sz="2800" dirty="0"/>
              <a:t>	three more German </a:t>
            </a:r>
            <a:r>
              <a:rPr lang="en-GB" sz="2800" dirty="0" err="1"/>
              <a:t>divs</a:t>
            </a:r>
            <a:r>
              <a:rPr lang="en-GB" sz="2800" dirty="0"/>
              <a:t> arrive and counterattack</a:t>
            </a:r>
          </a:p>
          <a:p>
            <a:r>
              <a:rPr lang="en-GB" sz="2800" dirty="0"/>
              <a:t>14 Sep: Salerno port open for traffic by 573 </a:t>
            </a:r>
            <a:r>
              <a:rPr lang="en-GB" sz="2800" dirty="0" err="1"/>
              <a:t>Fd</a:t>
            </a:r>
            <a:r>
              <a:rPr lang="en-GB" sz="2800" dirty="0"/>
              <a:t> Coy</a:t>
            </a:r>
          </a:p>
          <a:p>
            <a:r>
              <a:rPr lang="en-GB" sz="2800" dirty="0"/>
              <a:t>16 Sep evening: 56 Div </a:t>
            </a:r>
            <a:r>
              <a:rPr lang="en-GB" sz="2800" dirty="0" err="1"/>
              <a:t>Engrs</a:t>
            </a:r>
            <a:r>
              <a:rPr lang="en-GB" sz="2800" dirty="0"/>
              <a:t> released back to CRE</a:t>
            </a:r>
          </a:p>
          <a:p>
            <a:r>
              <a:rPr lang="en-GB" sz="2800" dirty="0"/>
              <a:t>18 Sep: 7 </a:t>
            </a:r>
            <a:r>
              <a:rPr lang="en-GB" sz="2800" dirty="0" err="1"/>
              <a:t>Armd</a:t>
            </a:r>
            <a:r>
              <a:rPr lang="en-GB" sz="2800" dirty="0"/>
              <a:t> Div armour lands in second wave of landing craft</a:t>
            </a:r>
          </a:p>
          <a:p>
            <a:r>
              <a:rPr lang="en-GB" sz="2800" dirty="0"/>
              <a:t>18 Sep evening: 46 Div </a:t>
            </a:r>
            <a:r>
              <a:rPr lang="en-GB" sz="2800" dirty="0" err="1"/>
              <a:t>Engrs</a:t>
            </a:r>
            <a:r>
              <a:rPr lang="en-GB" sz="2800" dirty="0"/>
              <a:t> released back to CRE</a:t>
            </a:r>
          </a:p>
          <a:p>
            <a:r>
              <a:rPr lang="en-GB" sz="2800" dirty="0"/>
              <a:t>19 Sep: breakout from bridgehead</a:t>
            </a:r>
          </a:p>
          <a:p>
            <a:endParaRPr lang="en-GB" dirty="0"/>
          </a:p>
        </p:txBody>
      </p:sp>
    </p:spTree>
    <p:extLst>
      <p:ext uri="{BB962C8B-B14F-4D97-AF65-F5344CB8AC3E}">
        <p14:creationId xmlns:p14="http://schemas.microsoft.com/office/powerpoint/2010/main" val="2454511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Salerno Results</a:t>
            </a:r>
          </a:p>
        </p:txBody>
      </p:sp>
      <p:sp>
        <p:nvSpPr>
          <p:cNvPr id="4" name="TextBox 3">
            <a:extLst>
              <a:ext uri="{FF2B5EF4-FFF2-40B4-BE49-F238E27FC236}">
                <a16:creationId xmlns:a16="http://schemas.microsoft.com/office/drawing/2014/main" id="{396297D3-510C-EA8B-4BD4-660E8C8B028F}"/>
              </a:ext>
            </a:extLst>
          </p:cNvPr>
          <p:cNvSpPr txBox="1"/>
          <p:nvPr/>
        </p:nvSpPr>
        <p:spPr>
          <a:xfrm>
            <a:off x="621506" y="831176"/>
            <a:ext cx="11047751" cy="3760068"/>
          </a:xfrm>
          <a:prstGeom prst="rect">
            <a:avLst/>
          </a:prstGeom>
          <a:noFill/>
        </p:spPr>
        <p:txBody>
          <a:bodyPr wrap="square">
            <a:spAutoFit/>
          </a:bodyPr>
          <a:lstStyle/>
          <a:p>
            <a:pPr lvl="0">
              <a:lnSpc>
                <a:spcPct val="107000"/>
              </a:lnSpc>
            </a:pPr>
            <a:r>
              <a:rPr lang="en-GB" sz="2800" kern="100" dirty="0">
                <a:latin typeface="Calibri" panose="020F0502020204030204" pitchFamily="34" charset="0"/>
                <a:ea typeface="Calibri" panose="020F0502020204030204" pitchFamily="34" charset="0"/>
                <a:cs typeface="Times New Roman" panose="02020603050405020304" pitchFamily="18" charset="0"/>
              </a:rPr>
              <a:t>German delaying measures became more effective.</a:t>
            </a:r>
          </a:p>
          <a:p>
            <a:pPr lvl="0">
              <a:lnSpc>
                <a:spcPct val="107000"/>
              </a:lnSpc>
            </a:pPr>
            <a:r>
              <a:rPr lang="en-GB" sz="2800" kern="100" dirty="0">
                <a:latin typeface="Calibri" panose="020F0502020204030204" pitchFamily="34" charset="0"/>
                <a:ea typeface="Calibri" panose="020F0502020204030204" pitchFamily="34" charset="0"/>
                <a:cs typeface="Times New Roman" panose="02020603050405020304" pitchFamily="18" charset="0"/>
              </a:rPr>
              <a:t>Two more German </a:t>
            </a:r>
            <a:r>
              <a:rPr lang="en-GB" sz="2800" kern="100" dirty="0" err="1">
                <a:latin typeface="Calibri" panose="020F0502020204030204" pitchFamily="34" charset="0"/>
                <a:ea typeface="Calibri" panose="020F0502020204030204" pitchFamily="34" charset="0"/>
                <a:cs typeface="Times New Roman" panose="02020603050405020304" pitchFamily="18" charset="0"/>
              </a:rPr>
              <a:t>divs</a:t>
            </a:r>
            <a:r>
              <a:rPr lang="en-GB" sz="2800" kern="100" dirty="0">
                <a:latin typeface="Calibri" panose="020F0502020204030204" pitchFamily="34" charset="0"/>
                <a:ea typeface="Calibri" panose="020F0502020204030204" pitchFamily="34" charset="0"/>
                <a:cs typeface="Times New Roman" panose="02020603050405020304" pitchFamily="18" charset="0"/>
              </a:rPr>
              <a:t> arrived in the area.</a:t>
            </a:r>
          </a:p>
          <a:p>
            <a:pPr lvl="0">
              <a:lnSpc>
                <a:spcPct val="107000"/>
              </a:lnSpc>
            </a:pPr>
            <a:endParaRPr lang="en-GB" sz="2800"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2800" kern="100" dirty="0">
                <a:latin typeface="Calibri" panose="020F0502020204030204" pitchFamily="34" charset="0"/>
                <a:ea typeface="Calibri" panose="020F0502020204030204" pitchFamily="34" charset="0"/>
                <a:cs typeface="Times New Roman" panose="02020603050405020304" pitchFamily="18" charset="0"/>
              </a:rPr>
              <a:t>The offensive spirit of 46 and 56 </a:t>
            </a:r>
            <a:r>
              <a:rPr lang="en-GB" sz="2800" kern="100" dirty="0" err="1">
                <a:latin typeface="Calibri" panose="020F0502020204030204" pitchFamily="34" charset="0"/>
                <a:ea typeface="Calibri" panose="020F0502020204030204" pitchFamily="34" charset="0"/>
                <a:cs typeface="Times New Roman" panose="02020603050405020304" pitchFamily="18" charset="0"/>
              </a:rPr>
              <a:t>Divs</a:t>
            </a:r>
            <a:r>
              <a:rPr lang="en-GB" sz="2800" kern="100" dirty="0">
                <a:latin typeface="Calibri" panose="020F0502020204030204" pitchFamily="34" charset="0"/>
                <a:ea typeface="Calibri" panose="020F0502020204030204" pitchFamily="34" charset="0"/>
                <a:cs typeface="Times New Roman" panose="02020603050405020304" pitchFamily="18" charset="0"/>
              </a:rPr>
              <a:t> was diminished by the losses at Salerno. (More than 3,000, predominantly infantry)</a:t>
            </a:r>
          </a:p>
          <a:p>
            <a:pPr lvl="0">
              <a:lnSpc>
                <a:spcPct val="107000"/>
              </a:lnSpc>
            </a:pPr>
            <a:endParaRPr lang="en-GB" sz="2800"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2800" kern="100" dirty="0">
                <a:latin typeface="Calibri" panose="020F0502020204030204" pitchFamily="34" charset="0"/>
                <a:ea typeface="Calibri" panose="020F0502020204030204" pitchFamily="34" charset="0"/>
                <a:cs typeface="Times New Roman" panose="02020603050405020304" pitchFamily="18" charset="0"/>
              </a:rPr>
              <a:t>The flow of engineer equipment was reduced, and far more </a:t>
            </a:r>
            <a:r>
              <a:rPr lang="en-GB" sz="2800" kern="100" dirty="0" err="1">
                <a:effectLst/>
                <a:latin typeface="Calibri" panose="020F0502020204030204" pitchFamily="34" charset="0"/>
                <a:ea typeface="Calibri" panose="020F0502020204030204" pitchFamily="34" charset="0"/>
                <a:cs typeface="Times New Roman" panose="02020603050405020304" pitchFamily="18" charset="0"/>
              </a:rPr>
              <a:t>engr</a:t>
            </a: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 eqpt was needed than had been allowed for.</a:t>
            </a:r>
            <a:r>
              <a:rPr lang="en-GB" sz="2800" kern="100" dirty="0">
                <a:latin typeface="Calibri" panose="020F0502020204030204" pitchFamily="34" charset="0"/>
                <a:ea typeface="Calibri" panose="020F0502020204030204" pitchFamily="34" charset="0"/>
                <a:cs typeface="Times New Roman" panose="02020603050405020304" pitchFamily="18" charset="0"/>
              </a:rPr>
              <a:t> </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5919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E4AFB8-F17B-E23C-4AB4-9DC99F357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777" y="0"/>
            <a:ext cx="10656445" cy="6858000"/>
          </a:xfrm>
          <a:prstGeom prst="rect">
            <a:avLst/>
          </a:prstGeom>
        </p:spPr>
      </p:pic>
    </p:spTree>
    <p:extLst>
      <p:ext uri="{BB962C8B-B14F-4D97-AF65-F5344CB8AC3E}">
        <p14:creationId xmlns:p14="http://schemas.microsoft.com/office/powerpoint/2010/main" val="457026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rPr>
              <a:t>Salerno to the </a:t>
            </a:r>
            <a:r>
              <a:rPr lang="en-GB" sz="4800" u="none" strike="noStrike" dirty="0" err="1">
                <a:solidFill>
                  <a:schemeClr val="accent4">
                    <a:lumMod val="40000"/>
                    <a:lumOff val="60000"/>
                  </a:schemeClr>
                </a:solidFill>
                <a:effectLst/>
                <a:latin typeface="Trajan Pro 3" panose="02020502050503020301" pitchFamily="18" charset="0"/>
                <a:cs typeface="Arial" panose="020B0604020202020204" pitchFamily="34" charset="0"/>
              </a:rPr>
              <a:t>Volturno</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1ED5E1DD-9E8D-429D-1760-F3C0FB0A08B4}"/>
              </a:ext>
            </a:extLst>
          </p:cNvPr>
          <p:cNvSpPr txBox="1"/>
          <p:nvPr/>
        </p:nvSpPr>
        <p:spPr>
          <a:xfrm>
            <a:off x="309796" y="831176"/>
            <a:ext cx="11572407" cy="5016758"/>
          </a:xfrm>
          <a:prstGeom prst="rect">
            <a:avLst/>
          </a:prstGeom>
          <a:noFill/>
        </p:spPr>
        <p:txBody>
          <a:bodyPr wrap="square" rtlCol="0">
            <a:spAutoFit/>
          </a:bodyPr>
          <a:lstStyle/>
          <a:p>
            <a:r>
              <a:rPr lang="en-GB" sz="3200" dirty="0"/>
              <a:t>22 Sep: Defiles leading north secured</a:t>
            </a:r>
          </a:p>
          <a:p>
            <a:r>
              <a:rPr lang="en-GB" sz="3200" dirty="0"/>
              <a:t>28 Sep: 5</a:t>
            </a:r>
            <a:r>
              <a:rPr lang="en-GB" sz="3200" baseline="30000" dirty="0"/>
              <a:t>th</a:t>
            </a:r>
            <a:r>
              <a:rPr lang="en-GB" sz="3200" dirty="0"/>
              <a:t> Army link up with 8</a:t>
            </a:r>
            <a:r>
              <a:rPr lang="en-GB" sz="3200" baseline="30000" dirty="0"/>
              <a:t>th</a:t>
            </a:r>
            <a:r>
              <a:rPr lang="en-GB" sz="3200" dirty="0"/>
              <a:t> Army</a:t>
            </a:r>
          </a:p>
          <a:p>
            <a:r>
              <a:rPr lang="en-GB" sz="3200" dirty="0"/>
              <a:t>	Germans destroy Naples power and harbour facilities and 	fell back 40 miles to line of </a:t>
            </a:r>
            <a:r>
              <a:rPr lang="en-GB" sz="3200" dirty="0" err="1"/>
              <a:t>Volturno</a:t>
            </a:r>
            <a:endParaRPr lang="en-GB" sz="3200" dirty="0"/>
          </a:p>
          <a:p>
            <a:r>
              <a:rPr lang="en-GB" sz="3200" dirty="0"/>
              <a:t>1 Oct: 46 Div reaches Naples </a:t>
            </a:r>
          </a:p>
          <a:p>
            <a:r>
              <a:rPr lang="en-GB" sz="3200" dirty="0"/>
              <a:t>5 Oct: Advance north of Naples</a:t>
            </a:r>
          </a:p>
          <a:p>
            <a:r>
              <a:rPr lang="en-GB" sz="3200" dirty="0"/>
              <a:t>10 Oct: 46 Div reaches </a:t>
            </a:r>
            <a:r>
              <a:rPr lang="en-GB" sz="3200" dirty="0" err="1"/>
              <a:t>Volturno</a:t>
            </a:r>
            <a:r>
              <a:rPr lang="en-GB" sz="3200" dirty="0"/>
              <a:t> at coast</a:t>
            </a:r>
          </a:p>
          <a:p>
            <a:r>
              <a:rPr lang="en-GB" sz="3200" dirty="0"/>
              <a:t>13 Oct: Naples dock handling back to 50% of normal capacity, most materiel still delivered over beaches.</a:t>
            </a:r>
          </a:p>
          <a:p>
            <a:r>
              <a:rPr lang="en-GB" sz="3200" dirty="0"/>
              <a:t>	Far more bridging being used than allowed for.</a:t>
            </a:r>
          </a:p>
        </p:txBody>
      </p:sp>
    </p:spTree>
    <p:extLst>
      <p:ext uri="{BB962C8B-B14F-4D97-AF65-F5344CB8AC3E}">
        <p14:creationId xmlns:p14="http://schemas.microsoft.com/office/powerpoint/2010/main" val="3068994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361</TotalTime>
  <Words>4427</Words>
  <Application>Microsoft Office PowerPoint</Application>
  <PresentationFormat>Widescreen</PresentationFormat>
  <Paragraphs>196</Paragraphs>
  <Slides>32</Slides>
  <Notes>22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2" baseType="lpstr">
      <vt:lpstr>Aptos</vt:lpstr>
      <vt:lpstr>Aptos Display</vt:lpstr>
      <vt:lpstr>Arial</vt:lpstr>
      <vt:lpstr>Avenir Next Demi Bold</vt:lpstr>
      <vt:lpstr>Calibri</vt:lpstr>
      <vt:lpstr>Symbol</vt:lpstr>
      <vt:lpstr>Trajan Pro 3</vt:lpstr>
      <vt:lpstr>Trajan Pro 3 Semibold</vt:lpstr>
      <vt:lpstr>Office Theme</vt:lpstr>
      <vt:lpstr>Acrobat Document</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Drewienkiewicz</dc:creator>
  <cp:lastModifiedBy>Christine Drewienkiewicz</cp:lastModifiedBy>
  <cp:revision>3</cp:revision>
  <dcterms:created xsi:type="dcterms:W3CDTF">2024-06-05T10:39:05Z</dcterms:created>
  <dcterms:modified xsi:type="dcterms:W3CDTF">2024-06-06T09:59:30Z</dcterms:modified>
</cp:coreProperties>
</file>