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480" r:id="rId2"/>
    <p:sldId id="260" r:id="rId3"/>
    <p:sldId id="256" r:id="rId4"/>
    <p:sldId id="285" r:id="rId5"/>
    <p:sldId id="2147480318" r:id="rId6"/>
    <p:sldId id="286" r:id="rId7"/>
    <p:sldId id="2147480314" r:id="rId8"/>
    <p:sldId id="278" r:id="rId9"/>
    <p:sldId id="271" r:id="rId10"/>
    <p:sldId id="258" r:id="rId11"/>
    <p:sldId id="272" r:id="rId12"/>
    <p:sldId id="265" r:id="rId13"/>
    <p:sldId id="281" r:id="rId14"/>
    <p:sldId id="276" r:id="rId15"/>
    <p:sldId id="277" r:id="rId16"/>
    <p:sldId id="264" r:id="rId17"/>
    <p:sldId id="275" r:id="rId18"/>
    <p:sldId id="259" r:id="rId19"/>
    <p:sldId id="267" r:id="rId20"/>
    <p:sldId id="2147480315" r:id="rId21"/>
    <p:sldId id="2147480316" r:id="rId22"/>
    <p:sldId id="291" r:id="rId23"/>
    <p:sldId id="282" r:id="rId24"/>
    <p:sldId id="269" r:id="rId25"/>
    <p:sldId id="274" r:id="rId26"/>
    <p:sldId id="289" r:id="rId27"/>
    <p:sldId id="2147480317" r:id="rId28"/>
    <p:sldId id="293" r:id="rId29"/>
    <p:sldId id="27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8F54760-B5EA-074C-B7C1-9451C714811B}">
          <p14:sldIdLst/>
        </p14:section>
        <p14:section name="DZ Intro" id="{E1938B6A-6E3F-1B4B-BD52-24E08A0F721B}">
          <p14:sldIdLst>
            <p14:sldId id="480"/>
            <p14:sldId id="260"/>
            <p14:sldId id="256"/>
            <p14:sldId id="285"/>
            <p14:sldId id="2147480318"/>
            <p14:sldId id="286"/>
            <p14:sldId id="2147480314"/>
            <p14:sldId id="278"/>
            <p14:sldId id="271"/>
            <p14:sldId id="258"/>
            <p14:sldId id="272"/>
            <p14:sldId id="265"/>
            <p14:sldId id="281"/>
            <p14:sldId id="276"/>
            <p14:sldId id="277"/>
            <p14:sldId id="264"/>
            <p14:sldId id="275"/>
            <p14:sldId id="259"/>
            <p14:sldId id="267"/>
            <p14:sldId id="2147480315"/>
            <p14:sldId id="2147480316"/>
            <p14:sldId id="291"/>
            <p14:sldId id="282"/>
            <p14:sldId id="269"/>
            <p14:sldId id="274"/>
            <p14:sldId id="289"/>
            <p14:sldId id="2147480317"/>
            <p14:sldId id="293"/>
            <p14:sldId id="270"/>
          </p14:sldIdLst>
        </p14:section>
        <p14:section name="DB 25 Ardm Bde" id="{D5E286B6-2887-E24F-AAAE-1E3186B04AD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D45A"/>
    <a:srgbClr val="C5CF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33"/>
    <p:restoredTop sz="96255"/>
  </p:normalViewPr>
  <p:slideViewPr>
    <p:cSldViewPr snapToGrid="0">
      <p:cViewPr varScale="1">
        <p:scale>
          <a:sx n="127" d="100"/>
          <a:sy n="127" d="100"/>
        </p:scale>
        <p:origin x="352" y="192"/>
      </p:cViewPr>
      <p:guideLst/>
    </p:cSldViewPr>
  </p:slideViewPr>
  <p:notesTextViewPr>
    <p:cViewPr>
      <p:scale>
        <a:sx n="1" d="1"/>
        <a:sy n="1" d="1"/>
      </p:scale>
      <p:origin x="0" y="0"/>
    </p:cViewPr>
  </p:notesTextViewPr>
  <p:sorterViewPr>
    <p:cViewPr varScale="1">
      <p:scale>
        <a:sx n="100" d="100"/>
        <a:sy n="100" d="100"/>
      </p:scale>
      <p:origin x="0" y="-179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5977C9-5D55-704E-9D54-CA2F9B118475}" type="datetimeFigureOut">
              <a:rPr lang="en-US" smtClean="0"/>
              <a:t>9/15/25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21026A-FC00-A748-985D-064F0C985940}" type="slidenum">
              <a:rPr lang="en-US" smtClean="0"/>
              <a:t>‹#›</a:t>
            </a:fld>
            <a:endParaRPr lang="en-US"/>
          </a:p>
        </p:txBody>
      </p:sp>
    </p:spTree>
    <p:extLst>
      <p:ext uri="{BB962C8B-B14F-4D97-AF65-F5344CB8AC3E}">
        <p14:creationId xmlns:p14="http://schemas.microsoft.com/office/powerpoint/2010/main" val="4113766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1D6C984E-C7CF-A67B-B9F5-C6EA1CA476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12F272DB-FA6E-BB4D-87A0-8B7363D068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AA7AAAB7-2A8E-E304-A3DF-66B122B81C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4993D55-B8A1-C54B-AC34-AD5C612C4137}"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665600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This is the situation which the Sappers found themselves facing on 11 May.  The twenty-one engineer units from 13 Corps were to be deployed primarily on bridging in accordance with the orders for Operation Honker. The</a:t>
            </a:r>
            <a:r>
              <a:rPr lang="en-GB" sz="1800" baseline="0" dirty="0">
                <a:effectLst/>
                <a:latin typeface="Calibri" panose="020F0502020204030204" pitchFamily="34" charset="0"/>
                <a:ea typeface="Calibri" panose="020F0502020204030204" pitchFamily="34" charset="0"/>
                <a:cs typeface="Times New Roman" panose="02020603050405020304" pitchFamily="18" charset="0"/>
              </a:rPr>
              <a:t> Divisional engineers were supported by both Army and Corps troops. This is the plan,</a:t>
            </a:r>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10</a:t>
            </a:fld>
            <a:endParaRPr lang="en-GB"/>
          </a:p>
        </p:txBody>
      </p:sp>
    </p:spTree>
    <p:extLst>
      <p:ext uri="{BB962C8B-B14F-4D97-AF65-F5344CB8AC3E}">
        <p14:creationId xmlns:p14="http://schemas.microsoft.com/office/powerpoint/2010/main" val="209154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 bridges are shown and the blue triangles mark the</a:t>
            </a:r>
            <a:r>
              <a:rPr lang="en-GB" baseline="0" dirty="0"/>
              <a:t> three ferries.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It was intended that these would all be built on the night of the 11/12 May.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Moving on now to the reconnaissance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of the Amazon site by 225 Field Company. The first attempt on the night of 6/7 May by Lt Moore and the recce sergeant using an inflatable dinghy failed. Suggestions as to how the recce might be completed were sought and Cpl Arthur Gibbs volunteered to try and swim across. His account, previously unpublished, appeared in the April issue of the REJ.</a:t>
            </a:r>
          </a:p>
        </p:txBody>
      </p:sp>
      <p:sp>
        <p:nvSpPr>
          <p:cNvPr id="4" name="Slide Number Placeholder 3"/>
          <p:cNvSpPr>
            <a:spLocks noGrp="1"/>
          </p:cNvSpPr>
          <p:nvPr>
            <p:ph type="sldNum" sz="quarter" idx="10"/>
          </p:nvPr>
        </p:nvSpPr>
        <p:spPr/>
        <p:txBody>
          <a:bodyPr/>
          <a:lstStyle/>
          <a:p>
            <a:fld id="{7EC48ED5-7D0F-476D-8AC1-1D35420AE665}" type="slidenum">
              <a:rPr lang="en-GB" smtClean="0"/>
              <a:t>11</a:t>
            </a:fld>
            <a:endParaRPr lang="en-GB"/>
          </a:p>
        </p:txBody>
      </p:sp>
    </p:spTree>
    <p:extLst>
      <p:ext uri="{BB962C8B-B14F-4D97-AF65-F5344CB8AC3E}">
        <p14:creationId xmlns:p14="http://schemas.microsoft.com/office/powerpoint/2010/main" val="995328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3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 recounted that, tethered to a rope, held by Lt Moore he swam across but was swept downstream 60 feet before he got onto the far bank. In trying to crawl back to the proposed crossing point he was badly cut up by the undergrowth. Risking all he stood up and dashed, fortuitously unobserved, to the correct place. Here he mentally noted the ground conditions then, with the rope taught, it was marked by Lt Moore to later determine the width of the crossing. Cpl Gibbs then slid carefully down the 6’ bank so as not to make a splash and swam back assisted by the rope party. </a:t>
            </a:r>
            <a:r>
              <a:rPr lang="en-GB" sz="1200" kern="1200" dirty="0">
                <a:solidFill>
                  <a:schemeClr val="tx1"/>
                </a:solidFill>
                <a:effectLst/>
                <a:latin typeface="+mn-lt"/>
                <a:ea typeface="+mn-ea"/>
                <a:cs typeface="+mn-cs"/>
              </a:rPr>
              <a:t>His well deserved reward was a tot of whisky.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width at the waterline was 63 feet. </a:t>
            </a:r>
          </a:p>
        </p:txBody>
      </p:sp>
      <p:sp>
        <p:nvSpPr>
          <p:cNvPr id="4" name="Slide Number Placeholder 3"/>
          <p:cNvSpPr>
            <a:spLocks noGrp="1"/>
          </p:cNvSpPr>
          <p:nvPr>
            <p:ph type="sldNum" sz="quarter" idx="5"/>
          </p:nvPr>
        </p:nvSpPr>
        <p:spPr/>
        <p:txBody>
          <a:bodyPr/>
          <a:lstStyle/>
          <a:p>
            <a:fld id="{7EC48ED5-7D0F-476D-8AC1-1D35420AE665}" type="slidenum">
              <a:rPr lang="en-GB" smtClean="0"/>
              <a:t>12</a:t>
            </a:fld>
            <a:endParaRPr lang="en-GB"/>
          </a:p>
        </p:txBody>
      </p:sp>
    </p:spTree>
    <p:extLst>
      <p:ext uri="{BB962C8B-B14F-4D97-AF65-F5344CB8AC3E}">
        <p14:creationId xmlns:p14="http://schemas.microsoft.com/office/powerpoint/2010/main" val="261505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225’s OC Major ‘Robin’ Gabbett decided on an 80 foot Double Single. He planned to cut down the home bank to within 3 feet of the field and to cut the far bank one foot lower than the home bank. The panel party would have a high, but manageable, 7 foot lift. In the end the bridge was launched on an upward slope of about 1 in 25. </a:t>
            </a:r>
            <a:r>
              <a:rPr lang="en-GB" sz="1800" dirty="0"/>
              <a:t>A considerable effort was put into training. 59 Fd Coy did 5 or 6 builds over the Volturno with a best time for a 100’ night build of 2.5 hours. 225 Fd Coys War Diary noted that ‘Expectation is high, company morale is high.’ </a:t>
            </a:r>
            <a:r>
              <a:rPr lang="en-GB" sz="1800" b="1" dirty="0"/>
              <a:t>So to action</a:t>
            </a:r>
            <a:r>
              <a:rPr lang="en-GB" sz="1800" dirty="0"/>
              <a:t>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2300 hours on 11 May the 630 guns of 13 Corps opened fire en masse … </a:t>
            </a: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EC48ED5-7D0F-476D-8AC1-1D35420AE665}" type="slidenum">
              <a:rPr lang="en-GB" smtClean="0"/>
              <a:t>13</a:t>
            </a:fld>
            <a:endParaRPr lang="en-GB"/>
          </a:p>
        </p:txBody>
      </p:sp>
    </p:spTree>
    <p:extLst>
      <p:ext uri="{BB962C8B-B14F-4D97-AF65-F5344CB8AC3E}">
        <p14:creationId xmlns:p14="http://schemas.microsoft.com/office/powerpoint/2010/main" val="243162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3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The 4th Division G Branch log noted that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3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0100 hours work on the three bridges, Amazon, Blackwater and Congo was under way in spite of heavy shelling.</a:t>
            </a:r>
          </a:p>
          <a:p>
            <a:pPr marL="342900" indent="-342900">
              <a:lnSpc>
                <a:spcPct val="115000"/>
              </a:lnSpc>
              <a:spcAft>
                <a:spcPts val="3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0330 hours: the news of bridging progress was bad. All three bridges were being held up by shelling, although perhaps Blackwater was in advance of the other two. </a:t>
            </a:r>
          </a:p>
          <a:p>
            <a:pPr marL="342900" indent="-342900">
              <a:lnSpc>
                <a:spcPct val="115000"/>
              </a:lnSpc>
              <a:spcAft>
                <a:spcPts val="3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0500 hours the Div Comd was satisfied that no further forward move could be made by either brigade unless some anti-tank guns were brought up</a:t>
            </a:r>
            <a:r>
              <a:rPr lang="en-GB" sz="1800" kern="100" dirty="0">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3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0530 hours it was daylight and small packets of the enemy were able to harass the bridging sites with small-arms fire and did so to such effect that work on the ferries and bridging sites was virtually at a standstill …</a:t>
            </a:r>
          </a:p>
        </p:txBody>
      </p:sp>
      <p:sp>
        <p:nvSpPr>
          <p:cNvPr id="4" name="Slide Number Placeholder 3"/>
          <p:cNvSpPr>
            <a:spLocks noGrp="1"/>
          </p:cNvSpPr>
          <p:nvPr>
            <p:ph type="sldNum" sz="quarter" idx="5"/>
          </p:nvPr>
        </p:nvSpPr>
        <p:spPr/>
        <p:txBody>
          <a:bodyPr/>
          <a:lstStyle/>
          <a:p>
            <a:fld id="{7EC48ED5-7D0F-476D-8AC1-1D35420AE665}" type="slidenum">
              <a:rPr lang="en-GB" smtClean="0"/>
              <a:t>14</a:t>
            </a:fld>
            <a:endParaRPr lang="en-GB"/>
          </a:p>
        </p:txBody>
      </p:sp>
    </p:spTree>
    <p:extLst>
      <p:ext uri="{BB962C8B-B14F-4D97-AF65-F5344CB8AC3E}">
        <p14:creationId xmlns:p14="http://schemas.microsoft.com/office/powerpoint/2010/main" val="2649897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300"/>
              </a:spcAft>
              <a:buClrTx/>
              <a:buSzTx/>
              <a:buFontTx/>
              <a:buNone/>
              <a:tabLst/>
              <a:defRPr/>
            </a:pP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Meanwhile CE 13 Corps Daily Log reported progress downstream: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 tank assault bridge at Plymouth in the 8 Indian Division sector was held up by small arms fire, but completed by 1030 on 12 May. A number of tanks crossed over. The</a:t>
            </a:r>
            <a:r>
              <a:rPr lang="en-GB" sz="1200" kern="100" baseline="0" dirty="0">
                <a:effectLst/>
                <a:latin typeface="Calibri" panose="020F0502020204030204" pitchFamily="34" charset="0"/>
                <a:ea typeface="Calibri" panose="020F0502020204030204" pitchFamily="34" charset="0"/>
                <a:cs typeface="Times New Roman" panose="02020603050405020304" pitchFamily="18" charset="0"/>
              </a:rPr>
              <a:t> Division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lost 3 killed and 15 wounded.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At dawn all the other tasks on the Corps front were abandoned on orders from the CRE.  </a:t>
            </a:r>
            <a:r>
              <a:rPr lang="en-GB" sz="1200" b="0" kern="100" dirty="0">
                <a:effectLst/>
                <a:latin typeface="Calibri" panose="020F0502020204030204" pitchFamily="34" charset="0"/>
                <a:ea typeface="Calibri" panose="020F0502020204030204" pitchFamily="34" charset="0"/>
                <a:cs typeface="Times New Roman" panose="02020603050405020304" pitchFamily="18" charset="0"/>
              </a:rPr>
              <a:t>T</a:t>
            </a:r>
            <a:r>
              <a:rPr lang="en-GB" sz="1800" kern="100" baseline="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he tank assault bridge at Plymouth came about following an off hand remark by one of the 8th Indian Divs Staff Officers. He apparently said  “</a:t>
            </a:r>
            <a:r>
              <a:rPr lang="en-GB" sz="1200" kern="1200" dirty="0">
                <a:solidFill>
                  <a:schemeClr val="tx1"/>
                </a:solidFill>
                <a:effectLst/>
                <a:latin typeface="+mn-lt"/>
                <a:ea typeface="+mn-ea"/>
                <a:cs typeface="+mn-cs"/>
              </a:rPr>
              <a:t>Well, why can't we build a Bailey Bridge and push it across the damn river—it's only a couple of a hundred yards wide!'</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300"/>
              </a:spcAft>
            </a:pPr>
            <a:endParaRPr lang="en-GB" sz="12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15</a:t>
            </a:fld>
            <a:endParaRPr lang="en-GB"/>
          </a:p>
        </p:txBody>
      </p:sp>
    </p:spTree>
    <p:extLst>
      <p:ext uri="{BB962C8B-B14F-4D97-AF65-F5344CB8AC3E}">
        <p14:creationId xmlns:p14="http://schemas.microsoft.com/office/powerpoint/2010/main" val="2274796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300"/>
              </a:spcAft>
            </a:pPr>
            <a:r>
              <a:rPr lang="en-GB" sz="1200" kern="1200" dirty="0">
                <a:solidFill>
                  <a:schemeClr val="tx1"/>
                </a:solidFill>
                <a:effectLst/>
                <a:latin typeface="+mn-lt"/>
                <a:ea typeface="+mn-ea"/>
                <a:cs typeface="+mn-cs"/>
              </a:rPr>
              <a:t>The</a:t>
            </a:r>
            <a:r>
              <a:rPr lang="en-GB" sz="1200" kern="1200" baseline="0" dirty="0">
                <a:solidFill>
                  <a:schemeClr val="tx1"/>
                </a:solidFill>
                <a:effectLst/>
                <a:latin typeface="+mn-lt"/>
                <a:ea typeface="+mn-ea"/>
                <a:cs typeface="+mn-cs"/>
              </a:rPr>
              <a:t> OC Calgary Tanks who was present took this idea to </a:t>
            </a:r>
            <a:r>
              <a:rPr lang="en-GB" sz="1200" b="1" kern="1200" baseline="0" dirty="0">
                <a:solidFill>
                  <a:schemeClr val="tx1"/>
                </a:solidFill>
                <a:effectLst/>
                <a:latin typeface="+mn-lt"/>
                <a:ea typeface="+mn-ea"/>
                <a:cs typeface="+mn-cs"/>
              </a:rPr>
              <a:t>Captain Tony Kingsmill</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Royal Canadian Electrical and Mechanical Engineers who was OC of his Light</a:t>
            </a:r>
            <a:r>
              <a:rPr lang="en-GB" sz="1200" kern="1200" baseline="0" dirty="0">
                <a:solidFill>
                  <a:schemeClr val="tx1"/>
                </a:solidFill>
                <a:effectLst/>
                <a:latin typeface="+mn-lt"/>
                <a:ea typeface="+mn-ea"/>
                <a:cs typeface="+mn-cs"/>
              </a:rPr>
              <a:t> Aid Detachment. </a:t>
            </a:r>
            <a:r>
              <a:rPr lang="en-GB" dirty="0"/>
              <a:t>From this was born the eponymous Kingsmill bridge. </a:t>
            </a:r>
            <a:r>
              <a:rPr lang="en-GB" sz="1200" kern="1200" dirty="0">
                <a:solidFill>
                  <a:schemeClr val="tx1"/>
                </a:solidFill>
                <a:effectLst/>
                <a:latin typeface="+mn-lt"/>
                <a:ea typeface="+mn-ea"/>
                <a:cs typeface="+mn-cs"/>
              </a:rPr>
              <a:t>With the help of the Indian Sappers and four Sherman tanks, the Kingsmill designed prototype was built and tested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 just a week. On the 12</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w</a:t>
            </a:r>
            <a:r>
              <a:rPr lang="en-GB" dirty="0"/>
              <a:t>ith the bridge precariously mounted on rocking rollers on the lead tank it moved forward with the second tank pushing the load as well.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15000"/>
              </a:lnSpc>
              <a:spcBef>
                <a:spcPts val="0"/>
              </a:spcBef>
              <a:spcAft>
                <a:spcPts val="300"/>
              </a:spcAft>
              <a:buClrTx/>
              <a:buSzTx/>
              <a:buFontTx/>
              <a:buNone/>
              <a:tabLst/>
              <a:defRPr/>
            </a:pPr>
            <a:endParaRPr lang="en-GB" dirty="0"/>
          </a:p>
          <a:p>
            <a:pPr marL="0" marR="0" lvl="0" indent="0" algn="l" defTabSz="914400" rtl="0" eaLnBrk="1" fontAlgn="auto" latinLnBrk="0" hangingPunct="1">
              <a:lnSpc>
                <a:spcPct val="115000"/>
              </a:lnSpc>
              <a:spcBef>
                <a:spcPts val="0"/>
              </a:spcBef>
              <a:spcAft>
                <a:spcPts val="300"/>
              </a:spcAft>
              <a:buClrTx/>
              <a:buSzTx/>
              <a:buFontTx/>
              <a:buNone/>
              <a:tabLst/>
              <a:defRPr/>
            </a:pPr>
            <a:r>
              <a:rPr lang="en-GB" sz="1200" kern="1200" baseline="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16</a:t>
            </a:fld>
            <a:endParaRPr lang="en-GB"/>
          </a:p>
        </p:txBody>
      </p:sp>
    </p:spTree>
    <p:extLst>
      <p:ext uri="{BB962C8B-B14F-4D97-AF65-F5344CB8AC3E}">
        <p14:creationId xmlns:p14="http://schemas.microsoft.com/office/powerpoint/2010/main" val="782126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plan was that lead tank should stop at the waters edge for the bridge to be pushed across the gap. In reality the lead tank went into the river but the crew managed to escape. Now, although the bridge was across the gap it was still resting on the leading tank. The result was that as a tank crossed the bridge it reacted like a child's seesaw. So, until the evening, only one tank could cross at a time. </a:t>
            </a:r>
            <a:r>
              <a:rPr lang="en-GB" b="1" dirty="0"/>
              <a:t>But it worked! </a:t>
            </a:r>
            <a:r>
              <a:rPr lang="en-GB" dirty="0"/>
              <a:t>Interestingly in 1943 the </a:t>
            </a:r>
            <a:r>
              <a:rPr lang="en-GB" b="1" dirty="0"/>
              <a:t>EBE </a:t>
            </a:r>
            <a:r>
              <a:rPr lang="en-GB" b="0" dirty="0"/>
              <a:t>had already given thought something almost identical which was later designated the </a:t>
            </a:r>
            <a:r>
              <a:rPr lang="en-GB" b="1" dirty="0"/>
              <a:t>Bailey Mobile Bridge.</a:t>
            </a:r>
          </a:p>
        </p:txBody>
      </p:sp>
      <p:sp>
        <p:nvSpPr>
          <p:cNvPr id="4" name="Slide Number Placeholder 3"/>
          <p:cNvSpPr>
            <a:spLocks noGrp="1"/>
          </p:cNvSpPr>
          <p:nvPr>
            <p:ph type="sldNum" sz="quarter" idx="10"/>
          </p:nvPr>
        </p:nvSpPr>
        <p:spPr/>
        <p:txBody>
          <a:bodyPr/>
          <a:lstStyle/>
          <a:p>
            <a:fld id="{7EC48ED5-7D0F-476D-8AC1-1D35420AE665}" type="slidenum">
              <a:rPr lang="en-GB" smtClean="0"/>
              <a:t>17</a:t>
            </a:fld>
            <a:endParaRPr lang="en-GB"/>
          </a:p>
        </p:txBody>
      </p:sp>
    </p:spTree>
    <p:extLst>
      <p:ext uri="{BB962C8B-B14F-4D97-AF65-F5344CB8AC3E}">
        <p14:creationId xmlns:p14="http://schemas.microsoft.com/office/powerpoint/2010/main" val="1934335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build status on the morning of</a:t>
            </a:r>
            <a:r>
              <a:rPr lang="en-GB" sz="1800" kern="100" baseline="0" dirty="0">
                <a:effectLst/>
                <a:latin typeface="Calibri" panose="020F0502020204030204" pitchFamily="34" charset="0"/>
                <a:ea typeface="Calibri" panose="020F0502020204030204" pitchFamily="34" charset="0"/>
                <a:cs typeface="Times New Roman" panose="02020603050405020304" pitchFamily="18" charset="0"/>
              </a:rPr>
              <a:t> 12 May was grim with only two bridges and two rafts in operation. </a:t>
            </a: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The Divisional Commander, Major General Dudley Ward gave the order that: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“the Amazon was to be built that night</a:t>
            </a:r>
            <a:r>
              <a:rPr lang="en-GB" sz="1800" b="1" kern="100" baseline="0" dirty="0">
                <a:effectLst/>
                <a:latin typeface="Calibri" panose="020F0502020204030204" pitchFamily="34" charset="0"/>
                <a:ea typeface="Calibri" panose="020F0502020204030204" pitchFamily="34" charset="0"/>
                <a:cs typeface="Times New Roman" panose="02020603050405020304" pitchFamily="18" charset="0"/>
              </a:rPr>
              <a:t> regardless of cost.”</a:t>
            </a:r>
            <a:endParaRPr lang="en-GB" sz="1800" kern="100" baseline="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EC48ED5-7D0F-476D-8AC1-1D35420AE665}" type="slidenum">
              <a:rPr lang="en-GB" smtClean="0"/>
              <a:t>18</a:t>
            </a:fld>
            <a:endParaRPr lang="en-GB"/>
          </a:p>
        </p:txBody>
      </p:sp>
    </p:spTree>
    <p:extLst>
      <p:ext uri="{BB962C8B-B14F-4D97-AF65-F5344CB8AC3E}">
        <p14:creationId xmlns:p14="http://schemas.microsoft.com/office/powerpoint/2010/main" val="1083433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The plan of his CRE Lt Col Nelson was that 225, 7</a:t>
            </a:r>
            <a:r>
              <a:rPr lang="en-GB" sz="1800" b="0" kern="100" baseline="0" dirty="0">
                <a:effectLst/>
                <a:latin typeface="Calibri" panose="020F0502020204030204" pitchFamily="34" charset="0"/>
                <a:ea typeface="Calibri" panose="020F0502020204030204" pitchFamily="34" charset="0"/>
                <a:cs typeface="Times New Roman" panose="02020603050405020304" pitchFamily="18" charset="0"/>
              </a:rPr>
              <a:t> &amp;</a:t>
            </a: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 59 Fd Coys would work sequentially in that</a:t>
            </a:r>
            <a:r>
              <a:rPr lang="en-GB" sz="1800" b="0" kern="100" baseline="0" dirty="0">
                <a:effectLst/>
                <a:latin typeface="Calibri" panose="020F0502020204030204" pitchFamily="34" charset="0"/>
                <a:ea typeface="Calibri" panose="020F0502020204030204" pitchFamily="34" charset="0"/>
                <a:cs typeface="Times New Roman" panose="02020603050405020304" pitchFamily="18" charset="0"/>
              </a:rPr>
              <a:t> order</a:t>
            </a: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 to build the Amazon bridge. This  they did with 578 Fd Coy taking over the completed bridge. </a:t>
            </a:r>
          </a:p>
        </p:txBody>
      </p:sp>
      <p:sp>
        <p:nvSpPr>
          <p:cNvPr id="4" name="Slide Number Placeholder 3"/>
          <p:cNvSpPr>
            <a:spLocks noGrp="1"/>
          </p:cNvSpPr>
          <p:nvPr>
            <p:ph type="sldNum" sz="quarter" idx="5"/>
          </p:nvPr>
        </p:nvSpPr>
        <p:spPr/>
        <p:txBody>
          <a:bodyPr/>
          <a:lstStyle/>
          <a:p>
            <a:fld id="{7EC48ED5-7D0F-476D-8AC1-1D35420AE665}" type="slidenum">
              <a:rPr lang="en-GB" smtClean="0"/>
              <a:t>19</a:t>
            </a:fld>
            <a:endParaRPr lang="en-GB"/>
          </a:p>
        </p:txBody>
      </p:sp>
    </p:spTree>
    <p:extLst>
      <p:ext uri="{BB962C8B-B14F-4D97-AF65-F5344CB8AC3E}">
        <p14:creationId xmlns:p14="http://schemas.microsoft.com/office/powerpoint/2010/main" val="968985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26D2D0B-B207-4F36-B703-24F94111CD3B}" type="slidenum">
              <a:rPr lang="en-GB" smtClean="0"/>
              <a:t>2</a:t>
            </a:fld>
            <a:endParaRPr lang="en-GB"/>
          </a:p>
        </p:txBody>
      </p:sp>
    </p:spTree>
    <p:extLst>
      <p:ext uri="{BB962C8B-B14F-4D97-AF65-F5344CB8AC3E}">
        <p14:creationId xmlns:p14="http://schemas.microsoft.com/office/powerpoint/2010/main" val="4278601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These are the key events of the build on the night of 12 &amp; 13 May. The site was subject to a</a:t>
            </a:r>
            <a:r>
              <a:rPr lang="en-GB" sz="1200" i="0" dirty="0">
                <a:effectLst/>
                <a:latin typeface="Calibri" panose="020F0502020204030204" pitchFamily="34" charset="0"/>
                <a:ea typeface="Calibri" panose="020F0502020204030204" pitchFamily="34" charset="0"/>
                <a:cs typeface="Times New Roman" panose="02020603050405020304" pitchFamily="18" charset="0"/>
              </a:rPr>
              <a:t>lmost continuous and sometimes very heavy enemy artillery, mortar and small arms fire. Counter battery fire also dropped short onto the bridge site a number of times. Just a reminder that due to the high flood banks the tail of the bridge was 7 feet from the ground. A demanding lift.</a:t>
            </a:r>
            <a:endParaRPr lang="en-GB" i="0" dirty="0"/>
          </a:p>
        </p:txBody>
      </p:sp>
      <p:sp>
        <p:nvSpPr>
          <p:cNvPr id="4" name="Slide Number Placeholder 3"/>
          <p:cNvSpPr>
            <a:spLocks noGrp="1"/>
          </p:cNvSpPr>
          <p:nvPr>
            <p:ph type="sldNum" sz="quarter" idx="10"/>
          </p:nvPr>
        </p:nvSpPr>
        <p:spPr/>
        <p:txBody>
          <a:bodyPr/>
          <a:lstStyle/>
          <a:p>
            <a:fld id="{7EC48ED5-7D0F-476D-8AC1-1D35420AE665}" type="slidenum">
              <a:rPr lang="en-GB" smtClean="0"/>
              <a:t>20</a:t>
            </a:fld>
            <a:endParaRPr lang="en-GB"/>
          </a:p>
        </p:txBody>
      </p:sp>
    </p:spTree>
    <p:extLst>
      <p:ext uri="{BB962C8B-B14F-4D97-AF65-F5344CB8AC3E}">
        <p14:creationId xmlns:p14="http://schemas.microsoft.com/office/powerpoint/2010/main" val="1558873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effectLst/>
                <a:latin typeface="Calibri" panose="020F0502020204030204" pitchFamily="34" charset="0"/>
                <a:ea typeface="Calibri" panose="020F0502020204030204" pitchFamily="34" charset="0"/>
                <a:cs typeface="Times New Roman" panose="02020603050405020304" pitchFamily="18" charset="0"/>
              </a:rPr>
              <a:t>The news that Major Low had been wounded at 20.00 hrs reached</a:t>
            </a:r>
            <a:r>
              <a:rPr lang="en-GB" sz="1200" i="0" baseline="0" dirty="0">
                <a:effectLst/>
                <a:latin typeface="Calibri" panose="020F0502020204030204" pitchFamily="34" charset="0"/>
                <a:ea typeface="Calibri" panose="020F0502020204030204" pitchFamily="34" charset="0"/>
                <a:cs typeface="Times New Roman" panose="02020603050405020304" pitchFamily="18" charset="0"/>
              </a:rPr>
              <a:t> the CRE at 20.35hrs. </a:t>
            </a:r>
            <a:r>
              <a:rPr lang="en-GB" sz="1200" i="0" dirty="0">
                <a:effectLst/>
                <a:latin typeface="Calibri" panose="020F0502020204030204" pitchFamily="34" charset="0"/>
                <a:ea typeface="Calibri" panose="020F0502020204030204" pitchFamily="34" charset="0"/>
                <a:cs typeface="Times New Roman" panose="02020603050405020304" pitchFamily="18" charset="0"/>
              </a:rPr>
              <a:t>At midnight Major Daniell reported the estimated time of completion</a:t>
            </a:r>
            <a:r>
              <a:rPr lang="en-GB" sz="1200" i="0" baseline="0" dirty="0">
                <a:effectLst/>
                <a:latin typeface="Calibri" panose="020F0502020204030204" pitchFamily="34" charset="0"/>
                <a:ea typeface="Calibri" panose="020F0502020204030204" pitchFamily="34" charset="0"/>
                <a:cs typeface="Times New Roman" panose="02020603050405020304" pitchFamily="18" charset="0"/>
              </a:rPr>
              <a:t> as 02.00hrs and an hour later it was given as 03.00 hrs. </a:t>
            </a:r>
            <a:r>
              <a:rPr lang="en-GB" dirty="0"/>
              <a:t>From 23.59 hrs 59 Coy took the lead although men from 7 and 225 Coy remained on</a:t>
            </a:r>
            <a:r>
              <a:rPr lang="en-GB" baseline="0" dirty="0"/>
              <a:t> site to its completion</a:t>
            </a:r>
            <a:endParaRPr lang="en-GB" dirty="0"/>
          </a:p>
        </p:txBody>
      </p:sp>
      <p:sp>
        <p:nvSpPr>
          <p:cNvPr id="4" name="Slide Number Placeholder 3"/>
          <p:cNvSpPr>
            <a:spLocks noGrp="1"/>
          </p:cNvSpPr>
          <p:nvPr>
            <p:ph type="sldNum" sz="quarter" idx="10"/>
          </p:nvPr>
        </p:nvSpPr>
        <p:spPr/>
        <p:txBody>
          <a:bodyPr/>
          <a:lstStyle/>
          <a:p>
            <a:fld id="{7EC48ED5-7D0F-476D-8AC1-1D35420AE665}" type="slidenum">
              <a:rPr lang="en-GB" smtClean="0"/>
              <a:t>21</a:t>
            </a:fld>
            <a:endParaRPr lang="en-GB"/>
          </a:p>
        </p:txBody>
      </p:sp>
    </p:spTree>
    <p:extLst>
      <p:ext uri="{BB962C8B-B14F-4D97-AF65-F5344CB8AC3E}">
        <p14:creationId xmlns:p14="http://schemas.microsoft.com/office/powerpoint/2010/main" val="1084953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which Tony Daniell declared at 05.00hrs</a:t>
            </a:r>
            <a:r>
              <a:rPr lang="en-GB" dirty="0"/>
              <a:t>. The bulldozers and their gallant</a:t>
            </a:r>
            <a:r>
              <a:rPr lang="en-GB" baseline="0" dirty="0"/>
              <a:t> operators</a:t>
            </a:r>
            <a:r>
              <a:rPr lang="en-GB" dirty="0"/>
              <a:t> played a key role in preparing the approaches and launching the bridge. The D6 and D7 were knocked out in the early evening leaving ‘</a:t>
            </a:r>
            <a:r>
              <a:rPr lang="en-GB" b="1" dirty="0"/>
              <a:t>Weary Willie</a:t>
            </a:r>
            <a:r>
              <a:rPr lang="en-GB" dirty="0"/>
              <a:t>’ a D4 dozer to do all of the work. This was put out of action by enemy fire at 03.30hrs as it was launching the bridge. Lt Boston was detailed to get one of the 17/21 Lancers tanks to come up. </a:t>
            </a:r>
          </a:p>
          <a:p>
            <a:endParaRPr lang="en-GB" dirty="0"/>
          </a:p>
        </p:txBody>
      </p:sp>
      <p:sp>
        <p:nvSpPr>
          <p:cNvPr id="4" name="Slide Number Placeholder 3"/>
          <p:cNvSpPr>
            <a:spLocks noGrp="1"/>
          </p:cNvSpPr>
          <p:nvPr>
            <p:ph type="sldNum" sz="quarter" idx="10"/>
          </p:nvPr>
        </p:nvSpPr>
        <p:spPr/>
        <p:txBody>
          <a:bodyPr/>
          <a:lstStyle/>
          <a:p>
            <a:fld id="{7EC48ED5-7D0F-476D-8AC1-1D35420AE665}" type="slidenum">
              <a:rPr lang="en-GB" smtClean="0"/>
              <a:t>22</a:t>
            </a:fld>
            <a:endParaRPr lang="en-GB"/>
          </a:p>
        </p:txBody>
      </p:sp>
    </p:spTree>
    <p:extLst>
      <p:ext uri="{BB962C8B-B14F-4D97-AF65-F5344CB8AC3E}">
        <p14:creationId xmlns:p14="http://schemas.microsoft.com/office/powerpoint/2010/main" val="936768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proved more challenging than expected as attracting their occupants attention was a problem. Peter Boston eventually resorted to hammering on the turret with his pistol butt. A tank came up, pulled the Dozer out and launched the bridge by pushing on the transom</a:t>
            </a:r>
            <a:r>
              <a:rPr lang="en-GB" baseline="0" dirty="0"/>
              <a:t> with its gun</a:t>
            </a:r>
            <a:r>
              <a:rPr lang="en-GB" dirty="0"/>
              <a:t>. Once across the bridge was pushed</a:t>
            </a:r>
            <a:r>
              <a:rPr lang="en-GB" baseline="0" dirty="0"/>
              <a:t> of its rollers. </a:t>
            </a:r>
            <a:r>
              <a:rPr lang="en-GB" dirty="0"/>
              <a:t>The sway bracing and transoms of the launching nose were then removed, leaving the panels to be removed later. The first tanks crossed at 05.30hrs.</a:t>
            </a:r>
            <a:r>
              <a:rPr lang="en-GB" baseline="0" dirty="0"/>
              <a:t> </a:t>
            </a:r>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23</a:t>
            </a:fld>
            <a:endParaRPr lang="en-GB"/>
          </a:p>
        </p:txBody>
      </p:sp>
    </p:spTree>
    <p:extLst>
      <p:ext uri="{BB962C8B-B14F-4D97-AF65-F5344CB8AC3E}">
        <p14:creationId xmlns:p14="http://schemas.microsoft.com/office/powerpoint/2010/main" val="22157805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baseline="0" dirty="0">
                <a:latin typeface="TimesLTStd-Roman"/>
              </a:rPr>
              <a:t>As is well known, this all-out effort proved to be successful, although it did indeed require all three under manned field companies to complete the bridge and, even then, the bridge, normally a 3-hour task for a reinforced field platoon, took 12 hours to build. </a:t>
            </a:r>
            <a:r>
              <a:rPr lang="en-GB" dirty="0"/>
              <a:t>The CREs War Diary recorded that there </a:t>
            </a:r>
            <a:r>
              <a:rPr lang="en-GB" baseline="0" dirty="0"/>
              <a:t>was a t</a:t>
            </a:r>
            <a:r>
              <a:rPr lang="en-GB" dirty="0"/>
              <a:t>otal of</a:t>
            </a:r>
            <a:r>
              <a:rPr lang="en-GB" baseline="0" dirty="0"/>
              <a:t> 66 </a:t>
            </a:r>
            <a:r>
              <a:rPr lang="en-GB" dirty="0"/>
              <a:t>casualties of whom</a:t>
            </a:r>
            <a:r>
              <a:rPr lang="en-GB" baseline="0" dirty="0"/>
              <a:t> 10 were killed in action.</a:t>
            </a:r>
            <a:r>
              <a:rPr lang="en-GB" dirty="0"/>
              <a:t> I have not been able</a:t>
            </a:r>
            <a:r>
              <a:rPr lang="en-GB" baseline="0" dirty="0"/>
              <a:t> to reconcile this with the 72 stated on the memorial which </a:t>
            </a:r>
            <a:r>
              <a:rPr lang="en-GB" sz="1200" b="0" i="0" u="none" strike="noStrike" baseline="0" dirty="0">
                <a:latin typeface="TimesLTStd-Roman"/>
              </a:rPr>
              <a:t>is near the site of the bridge. </a:t>
            </a:r>
          </a:p>
          <a:p>
            <a:r>
              <a:rPr lang="en-GB" sz="1200" b="0" i="0" u="none" strike="noStrike" baseline="0" dirty="0">
                <a:latin typeface="TimesLTStd-Roman"/>
              </a:rPr>
              <a:t>10 sappers were killed and 4 officers and 52 sappers wounded. [7 Fd Coy: 3 Offrs and 31 OR; 59 Fd Coy: 1 Offr and 21 OR; 225: 10 OR]. </a:t>
            </a:r>
            <a:endParaRPr lang="en-GB" b="0" dirty="0"/>
          </a:p>
        </p:txBody>
      </p:sp>
      <p:sp>
        <p:nvSpPr>
          <p:cNvPr id="4" name="Slide Number Placeholder 3"/>
          <p:cNvSpPr>
            <a:spLocks noGrp="1"/>
          </p:cNvSpPr>
          <p:nvPr>
            <p:ph type="sldNum" sz="quarter" idx="5"/>
          </p:nvPr>
        </p:nvSpPr>
        <p:spPr/>
        <p:txBody>
          <a:bodyPr/>
          <a:lstStyle/>
          <a:p>
            <a:fld id="{7EC48ED5-7D0F-476D-8AC1-1D35420AE665}" type="slidenum">
              <a:rPr lang="en-GB" smtClean="0"/>
              <a:t>24</a:t>
            </a:fld>
            <a:endParaRPr lang="en-GB"/>
          </a:p>
        </p:txBody>
      </p:sp>
    </p:spTree>
    <p:extLst>
      <p:ext uri="{BB962C8B-B14F-4D97-AF65-F5344CB8AC3E}">
        <p14:creationId xmlns:p14="http://schemas.microsoft.com/office/powerpoint/2010/main" val="28423427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is the status of the crossings on and after 14 May by which time all of the planned bridges and ferries were complete.  </a:t>
            </a:r>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25</a:t>
            </a:fld>
            <a:endParaRPr lang="en-GB"/>
          </a:p>
        </p:txBody>
      </p:sp>
    </p:spTree>
    <p:extLst>
      <p:ext uri="{BB962C8B-B14F-4D97-AF65-F5344CB8AC3E}">
        <p14:creationId xmlns:p14="http://schemas.microsoft.com/office/powerpoint/2010/main" val="596305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As can be</a:t>
            </a:r>
            <a:r>
              <a:rPr lang="en-GB" sz="1200" kern="100" baseline="0" dirty="0">
                <a:effectLst/>
                <a:latin typeface="Calibri" panose="020F0502020204030204" pitchFamily="34" charset="0"/>
                <a:ea typeface="Calibri" panose="020F0502020204030204" pitchFamily="34" charset="0"/>
                <a:cs typeface="Times New Roman" panose="02020603050405020304" pitchFamily="18" charset="0"/>
              </a:rPr>
              <a:t> seen in the foreground of this image t</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here was no rest for the Sappers. All of the bridges had to be repaired,</a:t>
            </a:r>
            <a:r>
              <a:rPr lang="en-GB" sz="1200" kern="100" baseline="0" dirty="0">
                <a:effectLst/>
                <a:latin typeface="Calibri" panose="020F0502020204030204" pitchFamily="34" charset="0"/>
                <a:ea typeface="Calibri" panose="020F0502020204030204" pitchFamily="34" charset="0"/>
                <a:cs typeface="Times New Roman" panose="02020603050405020304" pitchFamily="18" charset="0"/>
              </a:rPr>
              <a:t>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maintained and improved. They were also, of course much in demand elsewhere. Whilst this talk is about the Amazon bridge it is only fair to mention the remarkable achievements of the Polish Sappers who amongst other things covertly made two almost collapsed paths up the mountainside wide enough to take tanks.</a:t>
            </a:r>
            <a:endParaRPr lang="en-GB" sz="12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EC48ED5-7D0F-476D-8AC1-1D35420AE665}" type="slidenum">
              <a:rPr lang="en-GB" smtClean="0"/>
              <a:t>26</a:t>
            </a:fld>
            <a:endParaRPr lang="en-GB"/>
          </a:p>
        </p:txBody>
      </p:sp>
    </p:spTree>
    <p:extLst>
      <p:ext uri="{BB962C8B-B14F-4D97-AF65-F5344CB8AC3E}">
        <p14:creationId xmlns:p14="http://schemas.microsoft.com/office/powerpoint/2010/main" val="26914199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The efforts of the engineers did not go unrewarded. T</a:t>
            </a:r>
            <a:r>
              <a:rPr lang="en-GB" baseline="0" dirty="0"/>
              <a:t>his table shows the medals awarded to the officers and men of the three companies. Three were later killed in action in Italy. I’m conscious of the fact that some of you may not have seen a medal citation, this is for </a:t>
            </a:r>
          </a:p>
          <a:p>
            <a:pPr algn="l"/>
            <a:endParaRPr lang="en-GB" baseline="0" dirty="0"/>
          </a:p>
          <a:p>
            <a:pPr algn="l"/>
            <a:r>
              <a:rPr lang="en-GB" dirty="0"/>
              <a:t>Sergeant Clark DCM from Chippenham, Wiltshire was killed in action on 9 Nov 1944. Sergeant Parry MM from Rhymney, Monmouthshire was killed in action on 9 Jun 1944 and Corporal Norton MM from Newington, Kent died of wounds 25 May 1944</a:t>
            </a:r>
          </a:p>
        </p:txBody>
      </p:sp>
      <p:sp>
        <p:nvSpPr>
          <p:cNvPr id="4" name="Slide Number Placeholder 3"/>
          <p:cNvSpPr>
            <a:spLocks noGrp="1"/>
          </p:cNvSpPr>
          <p:nvPr>
            <p:ph type="sldNum" sz="quarter" idx="5"/>
          </p:nvPr>
        </p:nvSpPr>
        <p:spPr/>
        <p:txBody>
          <a:bodyPr/>
          <a:lstStyle/>
          <a:p>
            <a:fld id="{7EC48ED5-7D0F-476D-8AC1-1D35420AE665}" type="slidenum">
              <a:rPr lang="en-GB" smtClean="0"/>
              <a:t>27</a:t>
            </a:fld>
            <a:endParaRPr lang="en-GB"/>
          </a:p>
        </p:txBody>
      </p:sp>
    </p:spTree>
    <p:extLst>
      <p:ext uri="{BB962C8B-B14F-4D97-AF65-F5344CB8AC3E}">
        <p14:creationId xmlns:p14="http://schemas.microsoft.com/office/powerpoint/2010/main" val="351728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Sapper George Cox the D4 operator, one of 25 dozer</a:t>
            </a:r>
            <a:r>
              <a:rPr lang="en-GB" baseline="0" dirty="0"/>
              <a:t> operators to be awarded the MM in Italy. </a:t>
            </a:r>
            <a:r>
              <a:rPr lang="en-GB" dirty="0"/>
              <a:t>The campaign on the Italian mainland was a Sappers war with a continuum of clearing mines, repairing tracks, building mainly Bailey bridges, clearing mines, taking down Bailey bridges, building Bailey bridges and so on. It is, therefore not surprising that in 1970 </a:t>
            </a:r>
            <a:endParaRPr lang="en-GB" baseline="0" dirty="0"/>
          </a:p>
          <a:p>
            <a:pPr algn="l"/>
            <a:endParaRPr lang="en-GB" baseline="0" dirty="0"/>
          </a:p>
          <a:p>
            <a:endParaRPr lang="en-GB" dirty="0"/>
          </a:p>
        </p:txBody>
      </p:sp>
      <p:sp>
        <p:nvSpPr>
          <p:cNvPr id="4" name="Slide Number Placeholder 3"/>
          <p:cNvSpPr>
            <a:spLocks noGrp="1"/>
          </p:cNvSpPr>
          <p:nvPr>
            <p:ph type="sldNum" sz="quarter" idx="10"/>
          </p:nvPr>
        </p:nvSpPr>
        <p:spPr/>
        <p:txBody>
          <a:bodyPr/>
          <a:lstStyle/>
          <a:p>
            <a:fld id="{7EC48ED5-7D0F-476D-8AC1-1D35420AE665}" type="slidenum">
              <a:rPr lang="en-GB" smtClean="0"/>
              <a:t>28</a:t>
            </a:fld>
            <a:endParaRPr lang="en-GB"/>
          </a:p>
        </p:txBody>
      </p:sp>
    </p:spTree>
    <p:extLst>
      <p:ext uri="{BB962C8B-B14F-4D97-AF65-F5344CB8AC3E}">
        <p14:creationId xmlns:p14="http://schemas.microsoft.com/office/powerpoint/2010/main" val="23418604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officers of the Corps commissioned Terence Cuneo to portray the Amazon bridge in recognition of this. Terence Cuneo was a war service Sapper who had incidentally been stationed at the SME Ripon as the Bailey bridge was being introduced into service. The story of how</a:t>
            </a:r>
            <a:r>
              <a:rPr lang="en-GB" baseline="0" dirty="0"/>
              <a:t> the Corps supported Cuneo in the creation of the painting can be found in the April issue of the REJ. Standing on the bridge is Lt Peter Boston and on the nose, although in reality lying down is Sgt Arthur Parry. It’s highly probable that the D4 operator is Sapper George Cox.   </a:t>
            </a:r>
            <a:r>
              <a:rPr lang="en-GB" b="1" dirty="0"/>
              <a:t>Thank you all for your attention. </a:t>
            </a:r>
            <a:endParaRPr lang="en-GB" b="0" dirty="0"/>
          </a:p>
        </p:txBody>
      </p:sp>
      <p:sp>
        <p:nvSpPr>
          <p:cNvPr id="4" name="Slide Number Placeholder 3"/>
          <p:cNvSpPr>
            <a:spLocks noGrp="1"/>
          </p:cNvSpPr>
          <p:nvPr>
            <p:ph type="sldNum" sz="quarter" idx="5"/>
          </p:nvPr>
        </p:nvSpPr>
        <p:spPr/>
        <p:txBody>
          <a:bodyPr/>
          <a:lstStyle/>
          <a:p>
            <a:fld id="{7EC48ED5-7D0F-476D-8AC1-1D35420AE665}" type="slidenum">
              <a:rPr lang="en-GB" smtClean="0"/>
              <a:t>29</a:t>
            </a:fld>
            <a:endParaRPr lang="en-GB"/>
          </a:p>
        </p:txBody>
      </p:sp>
    </p:spTree>
    <p:extLst>
      <p:ext uri="{BB962C8B-B14F-4D97-AF65-F5344CB8AC3E}">
        <p14:creationId xmlns:p14="http://schemas.microsoft.com/office/powerpoint/2010/main" val="2599728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In early January 1944 the</a:t>
            </a:r>
            <a:r>
              <a:rPr lang="en-GB" sz="1800" b="0" kern="100" baseline="0" dirty="0">
                <a:effectLst/>
                <a:latin typeface="Calibri" panose="020F0502020204030204" pitchFamily="34" charset="0"/>
                <a:ea typeface="Calibri" panose="020F0502020204030204" pitchFamily="34" charset="0"/>
                <a:cs typeface="Times New Roman" panose="02020603050405020304" pitchFamily="18" charset="0"/>
              </a:rPr>
              <a:t> Allies began their attempt to break through </a:t>
            </a:r>
            <a:r>
              <a:rPr lang="en-GB" sz="1800" b="1" kern="100" baseline="0" dirty="0">
                <a:effectLst/>
                <a:latin typeface="Calibri" panose="020F0502020204030204" pitchFamily="34" charset="0"/>
                <a:ea typeface="Calibri" panose="020F0502020204030204" pitchFamily="34" charset="0"/>
                <a:cs typeface="Times New Roman" panose="02020603050405020304" pitchFamily="18" charset="0"/>
              </a:rPr>
              <a:t>the</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Gustav Line</a:t>
            </a:r>
            <a:r>
              <a:rPr lang="en-GB" sz="1800" b="0" kern="100" baseline="0" dirty="0">
                <a:effectLst/>
                <a:latin typeface="Calibri" panose="020F0502020204030204" pitchFamily="34" charset="0"/>
                <a:ea typeface="Calibri" panose="020F0502020204030204" pitchFamily="34" charset="0"/>
                <a:cs typeface="Times New Roman" panose="02020603050405020304" pitchFamily="18" charset="0"/>
              </a:rPr>
              <a:t>. The town of Cassino which lies on Route 6 to Rome had to be taken.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On the mountain above the town is the Monastery from which any movement over a wide area</a:t>
            </a:r>
            <a:r>
              <a:rPr lang="en-GB" sz="1800" kern="100" baseline="0" dirty="0">
                <a:effectLst/>
                <a:latin typeface="Calibri" panose="020F0502020204030204" pitchFamily="34" charset="0"/>
                <a:ea typeface="Calibri" panose="020F0502020204030204" pitchFamily="34" charset="0"/>
                <a:cs typeface="Times New Roman" panose="02020603050405020304" pitchFamily="18" charset="0"/>
              </a:rPr>
              <a:t> of the land below could easily be observed. This made it a key objective for the Allies.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EC48ED5-7D0F-476D-8AC1-1D35420AE665}" type="slidenum">
              <a:rPr lang="en-GB" smtClean="0"/>
              <a:t>3</a:t>
            </a:fld>
            <a:endParaRPr lang="en-GB"/>
          </a:p>
        </p:txBody>
      </p:sp>
    </p:spTree>
    <p:extLst>
      <p:ext uri="{BB962C8B-B14F-4D97-AF65-F5344CB8AC3E}">
        <p14:creationId xmlns:p14="http://schemas.microsoft.com/office/powerpoint/2010/main" val="559070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baseline="0" dirty="0">
                <a:effectLst/>
                <a:latin typeface="Calibri" panose="020F0502020204030204" pitchFamily="34" charset="0"/>
                <a:ea typeface="Calibri" panose="020F0502020204030204" pitchFamily="34" charset="0"/>
                <a:cs typeface="Times New Roman" panose="02020603050405020304" pitchFamily="18" charset="0"/>
              </a:rPr>
              <a:t>All of the rivers in Italy could change from a fast flowing stream to a roaring torrent overnight which</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represented</a:t>
            </a:r>
            <a:r>
              <a:rPr lang="en-GB" sz="1800" kern="100" baseline="0" dirty="0">
                <a:effectLst/>
                <a:latin typeface="Calibri" panose="020F0502020204030204" pitchFamily="34" charset="0"/>
                <a:ea typeface="Calibri" panose="020F0502020204030204" pitchFamily="34" charset="0"/>
                <a:cs typeface="Times New Roman" panose="02020603050405020304" pitchFamily="18" charset="0"/>
              </a:rPr>
              <a:t> a major challenge to the engineers.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River Gari passes through the town and joins the River Rapido. From their confluence the river is known as the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Gari or Rapido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1800" kern="100" baseline="0" dirty="0">
                <a:effectLst/>
                <a:latin typeface="Calibri" panose="020F0502020204030204" pitchFamily="34" charset="0"/>
                <a:ea typeface="Calibri" panose="020F0502020204030204" pitchFamily="34" charset="0"/>
                <a:cs typeface="Times New Roman" panose="02020603050405020304" pitchFamily="18" charset="0"/>
              </a:rPr>
              <a:t> confusingly b</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oth names were used on contemporary maps. Further downstream it meets the Liri and from that point on is known as the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Garigliano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7EC48ED5-7D0F-476D-8AC1-1D35420AE665}" type="slidenum">
              <a:rPr lang="en-GB" smtClean="0"/>
              <a:t>4</a:t>
            </a:fld>
            <a:endParaRPr lang="en-GB"/>
          </a:p>
        </p:txBody>
      </p:sp>
    </p:spTree>
    <p:extLst>
      <p:ext uri="{BB962C8B-B14F-4D97-AF65-F5344CB8AC3E}">
        <p14:creationId xmlns:p14="http://schemas.microsoft.com/office/powerpoint/2010/main" val="1614658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 Allies began their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first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attempt to take Cassino on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12 January.</a:t>
            </a:r>
            <a:r>
              <a:rPr lang="en-GB" sz="1200" b="0" kern="100" baseline="0" dirty="0">
                <a:effectLst/>
                <a:latin typeface="Calibri" panose="020F0502020204030204" pitchFamily="34" charset="0"/>
                <a:ea typeface="Calibri" panose="020F0502020204030204" pitchFamily="34" charset="0"/>
                <a:cs typeface="Times New Roman" panose="02020603050405020304" pitchFamily="18" charset="0"/>
              </a:rPr>
              <a:t> </a:t>
            </a:r>
            <a:r>
              <a:rPr lang="en-GB" sz="1200" b="1" kern="100" baseline="0" dirty="0">
                <a:effectLst/>
                <a:latin typeface="Calibri" panose="020F0502020204030204" pitchFamily="34" charset="0"/>
                <a:ea typeface="Calibri" panose="020F0502020204030204" pitchFamily="34" charset="0"/>
                <a:cs typeface="Times New Roman" panose="02020603050405020304" pitchFamily="18" charset="0"/>
              </a:rPr>
              <a:t>T</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he</a:t>
            </a:r>
            <a:r>
              <a:rPr lang="en-GB" sz="1200" b="1" kern="100" baseline="0" dirty="0">
                <a:effectLst/>
                <a:latin typeface="Calibri" panose="020F0502020204030204" pitchFamily="34" charset="0"/>
                <a:ea typeface="Calibri" panose="020F0502020204030204" pitchFamily="34" charset="0"/>
                <a:cs typeface="Times New Roman" panose="02020603050405020304" pitchFamily="18" charset="0"/>
              </a:rPr>
              <a:t> British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46th Division</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2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successfully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crossed the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Garigliano</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River but to their right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US</a:t>
            </a:r>
            <a:r>
              <a:rPr lang="en-GB" sz="1200" b="1" kern="100" baseline="0" dirty="0">
                <a:effectLst/>
                <a:latin typeface="Calibri" panose="020F0502020204030204" pitchFamily="34" charset="0"/>
                <a:ea typeface="Calibri" panose="020F0502020204030204" pitchFamily="34" charset="0"/>
                <a:cs typeface="Times New Roman" panose="02020603050405020304" pitchFamily="18" charset="0"/>
              </a:rPr>
              <a:t>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36th Division’s</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advance ground to a halt. Relieved by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US 34th Division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they subsequently crossed the Rapido north of Cassino but their attempt to take the town failed.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French Expeditionary Force</a:t>
            </a:r>
            <a:r>
              <a:rPr lang="en-GB" sz="1200" b="0" kern="100" dirty="0">
                <a:effectLst/>
                <a:latin typeface="Calibri" panose="020F0502020204030204" pitchFamily="34" charset="0"/>
                <a:ea typeface="Calibri" panose="020F0502020204030204" pitchFamily="34" charset="0"/>
                <a:cs typeface="Times New Roman" panose="02020603050405020304" pitchFamily="18" charset="0"/>
              </a:rPr>
              <a:t>’s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attempt to advance through the mountains to take the Monastery was beaten by a combination of the German forces and the appalling winter weather which Moroccan and Algerians soldiers were not equipped for. On the 15 February the newly formed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New Zealand Corps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were tasked to relieve the now exhausted troops.  The plan was for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4th Indian Div</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to attack Monastery Hill from the north with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2nd New Zealand Div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attacking across the plain to take the railway station and town. </a:t>
            </a:r>
          </a:p>
        </p:txBody>
      </p:sp>
      <p:sp>
        <p:nvSpPr>
          <p:cNvPr id="4" name="Slide Number Placeholder 3"/>
          <p:cNvSpPr>
            <a:spLocks noGrp="1"/>
          </p:cNvSpPr>
          <p:nvPr>
            <p:ph type="sldNum" sz="quarter" idx="5"/>
          </p:nvPr>
        </p:nvSpPr>
        <p:spPr/>
        <p:txBody>
          <a:bodyPr/>
          <a:lstStyle/>
          <a:p>
            <a:fld id="{EF21026A-FC00-A748-985D-064F0C985940}" type="slidenum">
              <a:rPr lang="en-US" smtClean="0"/>
              <a:t>5</a:t>
            </a:fld>
            <a:endParaRPr lang="en-US"/>
          </a:p>
        </p:txBody>
      </p:sp>
    </p:spTree>
    <p:extLst>
      <p:ext uri="{BB962C8B-B14F-4D97-AF65-F5344CB8AC3E}">
        <p14:creationId xmlns:p14="http://schemas.microsoft.com/office/powerpoint/2010/main" val="123316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This attack was preceded by the very heavy </a:t>
            </a:r>
            <a:r>
              <a:rPr lang="en-GB" sz="12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bombardment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of the Monastery reducing it to rubble</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The 4th Indian Div were not in a position to exploit this which gave the Germans the opportunity to occupy the shattered ruins. On the night of 17/18 February the Indian, Gurkha and British Troops of the 7th Indian Bde attacked but were forced back. On the plain below the 28th New Zealand Māori Battalion reached the railway station but were also forced back. The second battle of Cassino ended on the 18th.</a:t>
            </a:r>
          </a:p>
        </p:txBody>
      </p:sp>
      <p:sp>
        <p:nvSpPr>
          <p:cNvPr id="4" name="Slide Number Placeholder 3"/>
          <p:cNvSpPr>
            <a:spLocks noGrp="1"/>
          </p:cNvSpPr>
          <p:nvPr>
            <p:ph type="sldNum" sz="quarter" idx="5"/>
          </p:nvPr>
        </p:nvSpPr>
        <p:spPr/>
        <p:txBody>
          <a:bodyPr/>
          <a:lstStyle/>
          <a:p>
            <a:fld id="{7EC48ED5-7D0F-476D-8AC1-1D35420AE665}" type="slidenum">
              <a:rPr lang="en-GB" smtClean="0"/>
              <a:t>6</a:t>
            </a:fld>
            <a:endParaRPr lang="en-GB"/>
          </a:p>
        </p:txBody>
      </p:sp>
    </p:spTree>
    <p:extLst>
      <p:ext uri="{BB962C8B-B14F-4D97-AF65-F5344CB8AC3E}">
        <p14:creationId xmlns:p14="http://schemas.microsoft.com/office/powerpoint/2010/main" val="3328127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Delayed by extreme weather the third battle commenced on 15th March.</a:t>
            </a:r>
            <a:r>
              <a:rPr lang="en-GB" baseline="0" dirty="0"/>
              <a:t> </a:t>
            </a:r>
            <a:r>
              <a:rPr lang="en-GB" dirty="0"/>
              <a:t>I</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 was now the town that was subject to a heavy bombardment but</a:t>
            </a:r>
            <a:r>
              <a:rPr lang="en-GB" sz="1200" kern="100" baseline="0" dirty="0">
                <a:effectLst/>
                <a:latin typeface="Calibri" panose="020F0502020204030204" pitchFamily="34" charset="0"/>
                <a:ea typeface="Calibri" panose="020F0502020204030204" pitchFamily="34" charset="0"/>
                <a:cs typeface="Times New Roman" panose="02020603050405020304" pitchFamily="18" charset="0"/>
              </a:rPr>
              <a:t> i</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ts decimated defenders hung on which resulted in vicious house-to-house fighting. The New Zealanders being badly hampered by the fact that the tanks could not easily get into the town. To the north the Indian troops took Hangman’s Hill and Point 202 but the Germans were tenacious in their defence of the ruined Monastery</a:t>
            </a:r>
            <a:r>
              <a:rPr lang="en-GB" sz="1200" kern="100" baseline="0" dirty="0">
                <a:effectLst/>
                <a:latin typeface="Calibri" panose="020F0502020204030204" pitchFamily="34" charset="0"/>
                <a:ea typeface="Calibri" panose="020F0502020204030204" pitchFamily="34" charset="0"/>
                <a:cs typeface="Times New Roman" panose="02020603050405020304" pitchFamily="18" charset="0"/>
              </a:rPr>
              <a:t> which they continued to hold.</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7</a:t>
            </a:fld>
            <a:endParaRPr lang="en-GB"/>
          </a:p>
        </p:txBody>
      </p:sp>
    </p:spTree>
    <p:extLst>
      <p:ext uri="{BB962C8B-B14F-4D97-AF65-F5344CB8AC3E}">
        <p14:creationId xmlns:p14="http://schemas.microsoft.com/office/powerpoint/2010/main" val="3306319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This attempt to break through at Cassino ground to a halt on 23 March. </a:t>
            </a:r>
            <a:r>
              <a:rPr lang="en-GB" dirty="0"/>
              <a:t>The</a:t>
            </a:r>
            <a:r>
              <a:rPr lang="en-GB" baseline="0" dirty="0"/>
              <a:t> Allies </a:t>
            </a:r>
            <a:r>
              <a:rPr lang="en-GB" dirty="0"/>
              <a:t>front on 31 March is shown by the solid red line. The dotted red line indicates their</a:t>
            </a:r>
            <a:r>
              <a:rPr lang="en-GB" baseline="0" dirty="0"/>
              <a:t> start position on 17 January, as can be seen only a limited amount of ground had been taken.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 fourth battle commenced on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11 May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with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British 13th Corps </a:t>
            </a:r>
            <a:r>
              <a:rPr lang="en-GB" sz="1200" b="0" kern="100" dirty="0">
                <a:effectLst/>
                <a:latin typeface="Calibri" panose="020F0502020204030204" pitchFamily="34" charset="0"/>
                <a:ea typeface="Calibri" panose="020F0502020204030204" pitchFamily="34" charset="0"/>
                <a:cs typeface="Times New Roman" panose="02020603050405020304" pitchFamily="18" charset="0"/>
              </a:rPr>
              <a:t>planning to take the Monastery and advance </a:t>
            </a:r>
            <a:r>
              <a:rPr lang="en-GB" sz="1000" kern="100" dirty="0">
                <a:effectLst/>
                <a:latin typeface="Calibri" panose="020F0502020204030204" pitchFamily="34" charset="0"/>
                <a:ea typeface="Calibri" panose="020F0502020204030204" pitchFamily="34" charset="0"/>
                <a:cs typeface="Times New Roman" panose="02020603050405020304" pitchFamily="18" charset="0"/>
              </a:rPr>
              <a:t>up the Liri Valley along Route 6. </a:t>
            </a:r>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8</a:t>
            </a:fld>
            <a:endParaRPr lang="en-GB"/>
          </a:p>
        </p:txBody>
      </p:sp>
    </p:spTree>
    <p:extLst>
      <p:ext uri="{BB962C8B-B14F-4D97-AF65-F5344CB8AC3E}">
        <p14:creationId xmlns:p14="http://schemas.microsoft.com/office/powerpoint/2010/main" val="2053694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4th British and 8th Indian Divisions</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were tasked to create river crossings</a:t>
            </a:r>
            <a:r>
              <a:rPr lang="en-GB" sz="1200" kern="100" baseline="0" dirty="0">
                <a:effectLst/>
                <a:latin typeface="Calibri" panose="020F0502020204030204" pitchFamily="34" charset="0"/>
                <a:ea typeface="Calibri" panose="020F0502020204030204" pitchFamily="34" charset="0"/>
                <a:cs typeface="Times New Roman" panose="02020603050405020304" pitchFamily="18" charset="0"/>
              </a:rPr>
              <a:t>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for the 78th British Infantry Div, 1st Canadian Infantry Division</a:t>
            </a:r>
            <a:r>
              <a:rPr lang="en-GB" sz="1200" kern="100" baseline="0" dirty="0">
                <a:effectLst/>
                <a:latin typeface="Calibri" panose="020F0502020204030204" pitchFamily="34" charset="0"/>
                <a:ea typeface="Calibri" panose="020F0502020204030204" pitchFamily="34" charset="0"/>
                <a:cs typeface="Times New Roman" panose="02020603050405020304" pitchFamily="18" charset="0"/>
              </a:rPr>
              <a:t>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and 5th Canadian Armd Division to use to break out from the bridgehead. Two Divisions of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Polish Corps</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were detailed to move from the north onto Monte Cassino. On the coastal flank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US 2nd Corps </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were to advance along route 7 with the </a:t>
            </a:r>
            <a:r>
              <a:rPr lang="en-GB" sz="1200" b="1" kern="100" dirty="0">
                <a:effectLst/>
                <a:latin typeface="Calibri" panose="020F0502020204030204" pitchFamily="34" charset="0"/>
                <a:ea typeface="Calibri" panose="020F0502020204030204" pitchFamily="34" charset="0"/>
                <a:cs typeface="Times New Roman" panose="02020603050405020304" pitchFamily="18" charset="0"/>
              </a:rPr>
              <a:t>French Expeditionary Corps</a:t>
            </a:r>
            <a:r>
              <a:rPr lang="en-GB" sz="1200" b="0" kern="100" baseline="0" dirty="0">
                <a:effectLst/>
                <a:latin typeface="Calibri" panose="020F0502020204030204" pitchFamily="34" charset="0"/>
                <a:ea typeface="Calibri" panose="020F0502020204030204" pitchFamily="34" charset="0"/>
                <a:cs typeface="Times New Roman" panose="02020603050405020304" pitchFamily="18" charset="0"/>
              </a:rPr>
              <a:t> going into the Aurunci mountains.</a:t>
            </a:r>
            <a:endParaRPr lang="en-GB" dirty="0"/>
          </a:p>
        </p:txBody>
      </p:sp>
      <p:sp>
        <p:nvSpPr>
          <p:cNvPr id="4" name="Slide Number Placeholder 3"/>
          <p:cNvSpPr>
            <a:spLocks noGrp="1"/>
          </p:cNvSpPr>
          <p:nvPr>
            <p:ph type="sldNum" sz="quarter" idx="5"/>
          </p:nvPr>
        </p:nvSpPr>
        <p:spPr/>
        <p:txBody>
          <a:bodyPr/>
          <a:lstStyle/>
          <a:p>
            <a:fld id="{7EC48ED5-7D0F-476D-8AC1-1D35420AE665}" type="slidenum">
              <a:rPr lang="en-GB" smtClean="0"/>
              <a:t>9</a:t>
            </a:fld>
            <a:endParaRPr lang="en-GB"/>
          </a:p>
        </p:txBody>
      </p:sp>
    </p:spTree>
    <p:extLst>
      <p:ext uri="{BB962C8B-B14F-4D97-AF65-F5344CB8AC3E}">
        <p14:creationId xmlns:p14="http://schemas.microsoft.com/office/powerpoint/2010/main" val="406413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088BF-B33B-4EA1-2A35-C0AB79D8B6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55BD0D3-CED5-DA47-03D3-DA1D8241B9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2B53738-794B-4CE1-F39D-FCD974D492C2}"/>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5" name="Footer Placeholder 4">
            <a:extLst>
              <a:ext uri="{FF2B5EF4-FFF2-40B4-BE49-F238E27FC236}">
                <a16:creationId xmlns:a16="http://schemas.microsoft.com/office/drawing/2014/main" id="{B13D464E-B550-ED0C-0F41-462E22CF6C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68A0F0-EB8A-0D17-B258-490CE54AFCAB}"/>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437213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3C7C6-747A-0E98-6C82-F2AC30E0EB8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C56E34C-EF8C-4E3D-9C8D-93A3197F17A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875DE4-C39E-C30C-0524-BC8EEF2CA58D}"/>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5" name="Footer Placeholder 4">
            <a:extLst>
              <a:ext uri="{FF2B5EF4-FFF2-40B4-BE49-F238E27FC236}">
                <a16:creationId xmlns:a16="http://schemas.microsoft.com/office/drawing/2014/main" id="{23F46354-3C41-BC3E-47A3-8E483BB54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080182-551C-F4BD-B31A-1CE78D4008D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1289584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28D7F9-DBF6-632B-2D7A-8C28536AC39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30F24D6-7E6D-EF94-7252-6223EF0B432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7A6DEE-E7E3-39A5-5835-574EB04B4AD6}"/>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5" name="Footer Placeholder 4">
            <a:extLst>
              <a:ext uri="{FF2B5EF4-FFF2-40B4-BE49-F238E27FC236}">
                <a16:creationId xmlns:a16="http://schemas.microsoft.com/office/drawing/2014/main" id="{DC93D813-4BE3-57DA-227B-7CBAD1D606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BEE498-22EB-59FE-9AA6-8CBD8C9E7502}"/>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573687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AC480-D938-FD7D-EA58-7BAAA0D76AD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3ACAD5E-C371-CDA8-AAA6-8616334AC9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F0D0EF-4F5E-2D71-A5FE-75AE5A916E2C}"/>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5" name="Footer Placeholder 4">
            <a:extLst>
              <a:ext uri="{FF2B5EF4-FFF2-40B4-BE49-F238E27FC236}">
                <a16:creationId xmlns:a16="http://schemas.microsoft.com/office/drawing/2014/main" id="{F3ED7812-E5C5-C282-7238-159140FDBA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57EB2-AC73-32A0-C67B-A35D964EBFB5}"/>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11854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F876F-52EA-D77B-AF9C-AC5B05D6B91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E73CB8D-5A3E-0157-E73A-9026CA94F5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B5E3F9-6F90-F22B-96C6-91A2B2AC59A5}"/>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5" name="Footer Placeholder 4">
            <a:extLst>
              <a:ext uri="{FF2B5EF4-FFF2-40B4-BE49-F238E27FC236}">
                <a16:creationId xmlns:a16="http://schemas.microsoft.com/office/drawing/2014/main" id="{3D35161C-0503-5A7F-5F0D-1BB57CD41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F2B469-188F-505C-FF0F-920C14B7D6A7}"/>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1061243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D6854-EC97-B3DD-3135-93A3D0DBD02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EA9B98-38D4-3187-5B4F-77D94428062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2912EDD-9017-3D66-7A4E-94AA3F3C4BE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79E110B-3D1B-D3FC-BC07-DABD9F0119E6}"/>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6" name="Footer Placeholder 5">
            <a:extLst>
              <a:ext uri="{FF2B5EF4-FFF2-40B4-BE49-F238E27FC236}">
                <a16:creationId xmlns:a16="http://schemas.microsoft.com/office/drawing/2014/main" id="{C8A1FF60-9FC8-A55F-955B-641FE858DC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9101F0-CF5F-D11C-36A6-314925395AAF}"/>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901607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5E13A-1F43-F3B6-9587-D0F880A4238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4FA7D94-8212-34EB-AB04-69F3C861D7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1147740-7CD6-4591-405C-26F71BEF920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A6909B9-12CE-FAC1-6E22-919FC17AB6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86E7655-0DED-4E5B-B914-4254C5F30BE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6337B5D-AED0-0869-5414-B529EE75773B}"/>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8" name="Footer Placeholder 7">
            <a:extLst>
              <a:ext uri="{FF2B5EF4-FFF2-40B4-BE49-F238E27FC236}">
                <a16:creationId xmlns:a16="http://schemas.microsoft.com/office/drawing/2014/main" id="{49E9BF0B-DE5F-6EBF-A5C6-F961237F8E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A854A5-C308-2401-8761-150CB0686D1D}"/>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594851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91D44-48B6-8B47-8A96-3A79310F63A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9EB2F23-3FBE-8DEC-2B57-1AEF2C1654C4}"/>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4" name="Footer Placeholder 3">
            <a:extLst>
              <a:ext uri="{FF2B5EF4-FFF2-40B4-BE49-F238E27FC236}">
                <a16:creationId xmlns:a16="http://schemas.microsoft.com/office/drawing/2014/main" id="{60B88B22-2ED8-0DD3-3015-20148CE7EB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F7E34C-B1CA-B7D0-FA9D-F69233B7222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22125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A548D9-63AC-91B2-85A1-8C09B0CD0D99}"/>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3" name="Footer Placeholder 2">
            <a:extLst>
              <a:ext uri="{FF2B5EF4-FFF2-40B4-BE49-F238E27FC236}">
                <a16:creationId xmlns:a16="http://schemas.microsoft.com/office/drawing/2014/main" id="{DB4C6633-9619-CC98-76CA-D53A2817DD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A1FCF3-8E61-F3BC-1E16-7F07013AD68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41744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E4C5A-3960-2DEF-D32D-7409F99B82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635E2F4-D2A4-7F81-4DFB-D29054DBEF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491288C-BB17-A193-B4DF-33846322B7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53D27E2-B026-2396-9A09-FFCD9F56A0E5}"/>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6" name="Footer Placeholder 5">
            <a:extLst>
              <a:ext uri="{FF2B5EF4-FFF2-40B4-BE49-F238E27FC236}">
                <a16:creationId xmlns:a16="http://schemas.microsoft.com/office/drawing/2014/main" id="{EF8DFC59-7763-28BD-147C-769166495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459132-961B-9126-DFF8-30719F10ED42}"/>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4245066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97548-9841-49E3-1CD6-095935D508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0E262A0-4049-C724-E37F-B5B4E72785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A1A521-5C77-3950-3AA3-B6E17B1FE9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82F454D-C550-A056-3A83-68FC7A8F9F52}"/>
              </a:ext>
            </a:extLst>
          </p:cNvPr>
          <p:cNvSpPr>
            <a:spLocks noGrp="1"/>
          </p:cNvSpPr>
          <p:nvPr>
            <p:ph type="dt" sz="half" idx="10"/>
          </p:nvPr>
        </p:nvSpPr>
        <p:spPr/>
        <p:txBody>
          <a:bodyPr/>
          <a:lstStyle/>
          <a:p>
            <a:fld id="{A3F5A4EC-CB31-DA4A-AE20-BF32DCD3634B}" type="datetimeFigureOut">
              <a:rPr lang="en-US" smtClean="0"/>
              <a:t>9/15/25</a:t>
            </a:fld>
            <a:endParaRPr lang="en-US"/>
          </a:p>
        </p:txBody>
      </p:sp>
      <p:sp>
        <p:nvSpPr>
          <p:cNvPr id="6" name="Footer Placeholder 5">
            <a:extLst>
              <a:ext uri="{FF2B5EF4-FFF2-40B4-BE49-F238E27FC236}">
                <a16:creationId xmlns:a16="http://schemas.microsoft.com/office/drawing/2014/main" id="{A06FEAFD-4BC9-BA3C-A190-5BDD18C24F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F0E55C-CA5E-9CED-EF03-FB3F101E1F3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97882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5CFD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C9E8F1-5056-3CC5-5BCA-3E7A73D824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394B2E3-D0F2-9D24-22BF-C9ED7CEB90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A1A1F9A-D237-9AFF-810D-67C927A092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5A4EC-CB31-DA4A-AE20-BF32DCD3634B}" type="datetimeFigureOut">
              <a:rPr lang="en-US" smtClean="0"/>
              <a:t>9/15/25</a:t>
            </a:fld>
            <a:endParaRPr lang="en-US"/>
          </a:p>
        </p:txBody>
      </p:sp>
      <p:sp>
        <p:nvSpPr>
          <p:cNvPr id="5" name="Footer Placeholder 4">
            <a:extLst>
              <a:ext uri="{FF2B5EF4-FFF2-40B4-BE49-F238E27FC236}">
                <a16:creationId xmlns:a16="http://schemas.microsoft.com/office/drawing/2014/main" id="{E84B7EC9-3926-70D2-D5AF-47EB463BA0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CCBBCA-7309-575D-6C5D-641DBD48CD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3D80C-AF8C-C64B-9C6E-B0355348CF7B}" type="slidenum">
              <a:rPr lang="en-US" smtClean="0"/>
              <a:t>‹#›</a:t>
            </a:fld>
            <a:endParaRPr lang="en-US"/>
          </a:p>
        </p:txBody>
      </p:sp>
    </p:spTree>
    <p:extLst>
      <p:ext uri="{BB962C8B-B14F-4D97-AF65-F5344CB8AC3E}">
        <p14:creationId xmlns:p14="http://schemas.microsoft.com/office/powerpoint/2010/main" val="1701384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DFFE0D85-F92C-2661-2FA4-5BC1BC6B7B47}"/>
              </a:ext>
            </a:extLst>
          </p:cNvPr>
          <p:cNvSpPr>
            <a:spLocks noGrp="1" noChangeArrowheads="1"/>
          </p:cNvSpPr>
          <p:nvPr>
            <p:ph type="ctrTitle"/>
          </p:nvPr>
        </p:nvSpPr>
        <p:spPr>
          <a:xfrm>
            <a:off x="0" y="0"/>
            <a:ext cx="12192000" cy="6858000"/>
          </a:xfrm>
        </p:spPr>
        <p:txBody>
          <a:bodyPr/>
          <a:lstStyle/>
          <a:p>
            <a:pPr eaLnBrk="1" hangingPunct="1"/>
            <a:br>
              <a:rPr lang="en-US" altLang="en-US"/>
            </a:br>
            <a:endParaRPr lang="en-US" altLang="en-US"/>
          </a:p>
        </p:txBody>
      </p:sp>
      <p:pic>
        <p:nvPicPr>
          <p:cNvPr id="14338" name="Picture 8">
            <a:extLst>
              <a:ext uri="{FF2B5EF4-FFF2-40B4-BE49-F238E27FC236}">
                <a16:creationId xmlns:a16="http://schemas.microsoft.com/office/drawing/2014/main" id="{E66EF6DC-A0AD-9D38-0D73-E0F7F9A64F71}"/>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9">
            <a:extLst>
              <a:ext uri="{FF2B5EF4-FFF2-40B4-BE49-F238E27FC236}">
                <a16:creationId xmlns:a16="http://schemas.microsoft.com/office/drawing/2014/main" id="{093F23FB-E723-2A98-E0F3-E9EDF890B456}"/>
              </a:ext>
            </a:extLst>
          </p:cNvPr>
          <p:cNvSpPr>
            <a:spLocks noChangeArrowheads="1"/>
          </p:cNvSpPr>
          <p:nvPr/>
        </p:nvSpPr>
        <p:spPr bwMode="auto">
          <a:xfrm>
            <a:off x="0" y="4763210"/>
            <a:ext cx="6526060" cy="1027974"/>
          </a:xfrm>
          <a:prstGeom prst="rect">
            <a:avLst/>
          </a:prstGeom>
          <a:solidFill>
            <a:srgbClr val="801624">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spcBef>
                <a:spcPts val="0"/>
              </a:spcBef>
              <a:buNone/>
            </a:pPr>
            <a:r>
              <a:rPr lang="en-GB" sz="3200" b="1" dirty="0">
                <a:solidFill>
                  <a:schemeClr val="bg1"/>
                </a:solidFill>
                <a:effectLst/>
                <a:latin typeface="+mn-lt"/>
                <a:cs typeface="Baskerville" panose="02020502070401020303" pitchFamily="18" charset="-79"/>
              </a:rPr>
              <a:t>The Amazon Bridge Crossing</a:t>
            </a:r>
          </a:p>
          <a:p>
            <a:pPr algn="ctr" eaLnBrk="1" hangingPunct="1">
              <a:lnSpc>
                <a:spcPct val="100000"/>
              </a:lnSpc>
              <a:spcBef>
                <a:spcPts val="0"/>
              </a:spcBef>
              <a:buFontTx/>
              <a:buNone/>
            </a:pPr>
            <a:r>
              <a:rPr lang="en-GB" altLang="en-US" sz="3200" b="1" dirty="0">
                <a:solidFill>
                  <a:srgbClr val="FFFFFF"/>
                </a:solidFill>
              </a:rPr>
              <a:t>Martin Stoneham</a:t>
            </a:r>
            <a:endParaRPr lang="en-US" altLang="en-US" sz="3200" b="1" cap="small" dirty="0">
              <a:solidFill>
                <a:schemeClr val="bg1"/>
              </a:solidFill>
            </a:endParaRPr>
          </a:p>
        </p:txBody>
      </p:sp>
    </p:spTree>
    <p:extLst>
      <p:ext uri="{BB962C8B-B14F-4D97-AF65-F5344CB8AC3E}">
        <p14:creationId xmlns:p14="http://schemas.microsoft.com/office/powerpoint/2010/main" val="1065372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28574A-B5E1-9FA3-FC52-21CE345C83D1}"/>
              </a:ext>
            </a:extLst>
          </p:cNvPr>
          <p:cNvSpPr txBox="1"/>
          <p:nvPr/>
        </p:nvSpPr>
        <p:spPr>
          <a:xfrm>
            <a:off x="644324" y="1792753"/>
            <a:ext cx="10903352" cy="4698209"/>
          </a:xfrm>
          <a:prstGeom prst="rect">
            <a:avLst/>
          </a:prstGeom>
          <a:noFill/>
        </p:spPr>
        <p:txBody>
          <a:bodyPr wrap="square">
            <a:spAutoFit/>
          </a:bodyPr>
          <a:lstStyle/>
          <a:p>
            <a:pPr>
              <a:lnSpc>
                <a:spcPct val="115000"/>
              </a:lnSpc>
              <a:spcAft>
                <a:spcPts val="300"/>
              </a:spcAft>
            </a:pPr>
            <a:r>
              <a:rPr lang="en-GB" sz="3200" b="1" kern="100" dirty="0">
                <a:latin typeface="Avenir Next Demi Bold" panose="020B0503020202020204" pitchFamily="34" charset="0"/>
                <a:ea typeface="Calibri" panose="020F0502020204030204" pitchFamily="34" charset="0"/>
                <a:cs typeface="Times New Roman" panose="02020603050405020304" pitchFamily="18" charset="0"/>
              </a:rPr>
              <a:t>Operation </a:t>
            </a:r>
            <a:r>
              <a:rPr lang="en-GB" sz="3200" b="1" i="1" kern="100" dirty="0">
                <a:latin typeface="Avenir Next Demi Bold" panose="020B0503020202020204" pitchFamily="34" charset="0"/>
                <a:ea typeface="Calibri" panose="020F0502020204030204" pitchFamily="34" charset="0"/>
                <a:cs typeface="Times New Roman" panose="02020603050405020304" pitchFamily="18" charset="0"/>
              </a:rPr>
              <a:t>Honker</a:t>
            </a:r>
          </a:p>
          <a:p>
            <a:pPr marL="342900" indent="-342900">
              <a:lnSpc>
                <a:spcPct val="115000"/>
              </a:lnSpc>
              <a:spcAft>
                <a:spcPts val="300"/>
              </a:spcAft>
              <a:buFont typeface="Arial" panose="020B0604020202020204" pitchFamily="34" charset="0"/>
              <a:buChar char="•"/>
            </a:pPr>
            <a:r>
              <a:rPr lang="en-GB" sz="2400" b="1" kern="100" dirty="0">
                <a:latin typeface="Avenir Next Demi Bold" panose="020B0503020202020204" pitchFamily="34" charset="0"/>
                <a:ea typeface="Calibri" panose="020F0502020204030204" pitchFamily="34" charset="0"/>
                <a:cs typeface="Times New Roman" panose="02020603050405020304" pitchFamily="18" charset="0"/>
              </a:rPr>
              <a:t>8th Army Troops</a:t>
            </a:r>
            <a:r>
              <a:rPr lang="en-GB" sz="2400" kern="100" dirty="0">
                <a:latin typeface="Avenir Next" panose="020B0503020202020204" pitchFamily="34" charset="0"/>
                <a:ea typeface="Calibri" panose="020F0502020204030204" pitchFamily="34" charset="0"/>
                <a:cs typeface="Times New Roman" panose="02020603050405020304" pitchFamily="18" charset="0"/>
              </a:rPr>
              <a:t>: 586 Fd Coy.</a:t>
            </a:r>
          </a:p>
          <a:p>
            <a:pPr marL="342900" indent="-342900">
              <a:lnSpc>
                <a:spcPct val="115000"/>
              </a:lnSpc>
              <a:spcAft>
                <a:spcPts val="300"/>
              </a:spcAft>
              <a:buFont typeface="Arial" panose="020B0604020202020204" pitchFamily="34" charset="0"/>
              <a:buChar char="•"/>
            </a:pPr>
            <a:r>
              <a:rPr lang="en-GB" sz="2400" b="1" kern="100" dirty="0">
                <a:latin typeface="Avenir Next Demi Bold" panose="020B0503020202020204" pitchFamily="34" charset="0"/>
                <a:ea typeface="Calibri" panose="020F0502020204030204" pitchFamily="34" charset="0"/>
                <a:cs typeface="Times New Roman" panose="02020603050405020304" pitchFamily="18" charset="0"/>
              </a:rPr>
              <a:t>XIII Corps Troops</a:t>
            </a:r>
            <a:r>
              <a:rPr lang="en-GB" sz="2400" kern="100" dirty="0">
                <a:latin typeface="Avenir Next" panose="020B0503020202020204" pitchFamily="34" charset="0"/>
                <a:ea typeface="Calibri" panose="020F0502020204030204" pitchFamily="34" charset="0"/>
                <a:cs typeface="Times New Roman" panose="02020603050405020304" pitchFamily="18" charset="0"/>
              </a:rPr>
              <a:t>: 56, 577 &amp; 578 Fd Coys.</a:t>
            </a:r>
          </a:p>
          <a:p>
            <a:pPr marL="342900" indent="-342900">
              <a:lnSpc>
                <a:spcPct val="115000"/>
              </a:lnSpc>
              <a:spcAft>
                <a:spcPts val="300"/>
              </a:spcAft>
              <a:buFont typeface="Arial" panose="020B0604020202020204" pitchFamily="34" charset="0"/>
              <a:buChar char="•"/>
            </a:pPr>
            <a:r>
              <a:rPr lang="en-GB" sz="2400" b="1" kern="100" dirty="0">
                <a:latin typeface="Avenir Next Demi Bold" panose="020B0503020202020204" pitchFamily="34" charset="0"/>
                <a:ea typeface="Calibri" panose="020F0502020204030204" pitchFamily="34" charset="0"/>
                <a:cs typeface="Times New Roman" panose="02020603050405020304" pitchFamily="18" charset="0"/>
              </a:rPr>
              <a:t>4th British Infantry Div</a:t>
            </a:r>
            <a:r>
              <a:rPr lang="en-GB" sz="2400" kern="100" dirty="0">
                <a:latin typeface="Avenir Next" panose="020B0503020202020204" pitchFamily="34" charset="0"/>
                <a:ea typeface="Calibri" panose="020F0502020204030204" pitchFamily="34" charset="0"/>
                <a:cs typeface="Times New Roman" panose="02020603050405020304" pitchFamily="18" charset="0"/>
              </a:rPr>
              <a:t>: 7, 59 &amp; 225 Fd Coys, 18 Fd Pk Coy,</a:t>
            </a:r>
            <a:br>
              <a:rPr lang="en-GB" sz="2400" kern="100" dirty="0">
                <a:latin typeface="Avenir Next" panose="020B0503020202020204" pitchFamily="34" charset="0"/>
                <a:ea typeface="Calibri" panose="020F0502020204030204" pitchFamily="34" charset="0"/>
                <a:cs typeface="Times New Roman" panose="02020603050405020304" pitchFamily="18" charset="0"/>
              </a:rPr>
            </a:br>
            <a:r>
              <a:rPr lang="en-GB" sz="2400" kern="100" dirty="0">
                <a:latin typeface="Avenir Next" panose="020B0503020202020204" pitchFamily="34" charset="0"/>
                <a:ea typeface="Calibri" panose="020F0502020204030204" pitchFamily="34" charset="0"/>
                <a:cs typeface="Times New Roman" panose="02020603050405020304" pitchFamily="18" charset="0"/>
              </a:rPr>
              <a:t>10 Mech Eqpt Sect, 3 Bridging Pn.</a:t>
            </a:r>
            <a:br>
              <a:rPr lang="en-GB" sz="2400" kern="100" dirty="0">
                <a:latin typeface="Avenir Next" panose="020B0503020202020204" pitchFamily="34" charset="0"/>
                <a:ea typeface="Calibri" panose="020F0502020204030204" pitchFamily="34" charset="0"/>
                <a:cs typeface="Times New Roman" panose="02020603050405020304" pitchFamily="18" charset="0"/>
              </a:rPr>
            </a:br>
            <a:r>
              <a:rPr lang="en-GB" sz="2400" kern="100" dirty="0">
                <a:latin typeface="Avenir Next" panose="020B0503020202020204" pitchFamily="34" charset="0"/>
                <a:ea typeface="Calibri" panose="020F0502020204030204" pitchFamily="34" charset="0"/>
                <a:cs typeface="Times New Roman" panose="02020603050405020304" pitchFamily="18" charset="0"/>
              </a:rPr>
              <a:t>Plus 8 Fd Sqn from 6 Armd Div under command.</a:t>
            </a:r>
          </a:p>
          <a:p>
            <a:pPr marL="342900" indent="-342900">
              <a:lnSpc>
                <a:spcPct val="115000"/>
              </a:lnSpc>
              <a:spcAft>
                <a:spcPts val="300"/>
              </a:spcAft>
              <a:buFont typeface="Arial" panose="020B0604020202020204" pitchFamily="34" charset="0"/>
              <a:buChar char="•"/>
            </a:pPr>
            <a:r>
              <a:rPr lang="en-GB" sz="2400" b="1" kern="100" dirty="0">
                <a:latin typeface="Avenir Next Demi Bold" panose="020B0503020202020204" pitchFamily="34" charset="0"/>
                <a:ea typeface="Calibri" panose="020F0502020204030204" pitchFamily="34" charset="0"/>
                <a:cs typeface="Times New Roman" panose="02020603050405020304" pitchFamily="18" charset="0"/>
              </a:rPr>
              <a:t>8th Indian Div</a:t>
            </a:r>
            <a:r>
              <a:rPr lang="en-GB" sz="2400" kern="100" dirty="0">
                <a:latin typeface="Avenir Next" panose="020B0503020202020204" pitchFamily="34" charset="0"/>
                <a:ea typeface="Calibri" panose="020F0502020204030204" pitchFamily="34" charset="0"/>
                <a:cs typeface="Times New Roman" panose="02020603050405020304" pitchFamily="18" charset="0"/>
              </a:rPr>
              <a:t>: Indian Engineers of 7, 66 &amp; 69 Fd Coys, </a:t>
            </a:r>
            <a:br>
              <a:rPr lang="en-GB" sz="2400" kern="100" dirty="0">
                <a:latin typeface="Avenir Next" panose="020B0503020202020204" pitchFamily="34" charset="0"/>
                <a:ea typeface="Calibri" panose="020F0502020204030204" pitchFamily="34" charset="0"/>
                <a:cs typeface="Times New Roman" panose="02020603050405020304" pitchFamily="18" charset="0"/>
              </a:rPr>
            </a:br>
            <a:r>
              <a:rPr lang="en-GB" sz="2400" kern="100" dirty="0">
                <a:latin typeface="Avenir Next" panose="020B0503020202020204" pitchFamily="34" charset="0"/>
                <a:ea typeface="Calibri" panose="020F0502020204030204" pitchFamily="34" charset="0"/>
                <a:cs typeface="Times New Roman" panose="02020603050405020304" pitchFamily="18" charset="0"/>
              </a:rPr>
              <a:t>46 Fd Pk Coy. </a:t>
            </a:r>
            <a:r>
              <a:rPr lang="en-GB" sz="2000" kern="100" dirty="0">
                <a:latin typeface="Avenir Next" panose="020B0503020202020204" pitchFamily="34" charset="0"/>
                <a:ea typeface="Calibri" panose="020F0502020204030204" pitchFamily="34" charset="0"/>
                <a:cs typeface="Times New Roman" panose="02020603050405020304" pitchFamily="18" charset="0"/>
              </a:rPr>
              <a:t>[King George V Bengal Sappers &amp; Miners]</a:t>
            </a:r>
          </a:p>
          <a:p>
            <a:pPr marL="342900" indent="-342900">
              <a:lnSpc>
                <a:spcPct val="115000"/>
              </a:lnSpc>
              <a:spcAft>
                <a:spcPts val="300"/>
              </a:spcAft>
              <a:buFont typeface="Arial" panose="020B0604020202020204" pitchFamily="34" charset="0"/>
              <a:buChar char="•"/>
            </a:pPr>
            <a:r>
              <a:rPr lang="en-GB" sz="2400" b="1" kern="100" dirty="0">
                <a:latin typeface="Avenir Next Demi Bold" panose="020B0503020202020204" pitchFamily="34" charset="0"/>
                <a:ea typeface="Calibri" panose="020F0502020204030204" pitchFamily="34" charset="0"/>
                <a:cs typeface="Times New Roman" panose="02020603050405020304" pitchFamily="18" charset="0"/>
              </a:rPr>
              <a:t>I Canadian Corps</a:t>
            </a:r>
            <a:r>
              <a:rPr lang="en-GB" sz="2400" kern="100" dirty="0">
                <a:latin typeface="Avenir Next" panose="020B0503020202020204" pitchFamily="34" charset="0"/>
                <a:ea typeface="Calibri" panose="020F0502020204030204" pitchFamily="34" charset="0"/>
                <a:cs typeface="Times New Roman" panose="02020603050405020304" pitchFamily="18" charset="0"/>
              </a:rPr>
              <a:t>: 12 Fd Coy RCE.</a:t>
            </a:r>
          </a:p>
          <a:p>
            <a:pPr marL="342900" indent="-342900">
              <a:lnSpc>
                <a:spcPct val="115000"/>
              </a:lnSpc>
              <a:spcAft>
                <a:spcPts val="300"/>
              </a:spcAft>
              <a:buFont typeface="Arial" panose="020B0604020202020204" pitchFamily="34" charset="0"/>
              <a:buChar char="•"/>
            </a:pPr>
            <a:r>
              <a:rPr lang="en-GB" sz="2400" b="1" kern="100" dirty="0">
                <a:latin typeface="Avenir Next Demi Bold" panose="020B0503020202020204" pitchFamily="34" charset="0"/>
                <a:ea typeface="Calibri" panose="020F0502020204030204" pitchFamily="34" charset="0"/>
                <a:cs typeface="Times New Roman" panose="02020603050405020304" pitchFamily="18" charset="0"/>
              </a:rPr>
              <a:t>1st Can Inf Div</a:t>
            </a:r>
            <a:r>
              <a:rPr lang="en-GB" sz="2400" kern="100" dirty="0">
                <a:latin typeface="Avenir Next" panose="020B0503020202020204" pitchFamily="34" charset="0"/>
                <a:ea typeface="Calibri" panose="020F0502020204030204" pitchFamily="34" charset="0"/>
                <a:cs typeface="Times New Roman" panose="02020603050405020304" pitchFamily="18" charset="0"/>
              </a:rPr>
              <a:t>: 1, 3 &amp; 4 Fd Coy RCE, 2 Fd Pk Coy RCE, 1 Bridging Pn RCE.</a:t>
            </a:r>
          </a:p>
        </p:txBody>
      </p:sp>
      <p:sp>
        <p:nvSpPr>
          <p:cNvPr id="2" name="TextBox 9">
            <a:extLst>
              <a:ext uri="{FF2B5EF4-FFF2-40B4-BE49-F238E27FC236}">
                <a16:creationId xmlns:a16="http://schemas.microsoft.com/office/drawing/2014/main" id="{DA2BAF5A-9A3D-0182-4DF3-7B2AEBC96EBC}"/>
              </a:ext>
            </a:extLst>
          </p:cNvPr>
          <p:cNvSpPr>
            <a:spLocks noChangeArrowheads="1"/>
          </p:cNvSpPr>
          <p:nvPr/>
        </p:nvSpPr>
        <p:spPr bwMode="auto">
          <a:xfrm>
            <a:off x="0" y="179"/>
            <a:ext cx="12192000" cy="1569660"/>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XIII Corps Engineer Units</a:t>
            </a:r>
          </a:p>
          <a:p>
            <a:pPr algn="ctr" eaLnBrk="1" hangingPunct="1">
              <a:lnSpc>
                <a:spcPct val="100000"/>
              </a:lnSpc>
              <a:spcBef>
                <a:spcPct val="0"/>
              </a:spcBef>
              <a:buFontTx/>
              <a:buNone/>
            </a:pPr>
            <a:r>
              <a:rPr lang="en-GB" sz="4800" b="1" u="none" strike="noStrike" dirty="0">
                <a:solidFill>
                  <a:schemeClr val="accent4">
                    <a:lumMod val="40000"/>
                    <a:lumOff val="60000"/>
                  </a:schemeClr>
                </a:solidFill>
                <a:effectLst/>
                <a:latin typeface="Trajan Pro 3 Semibold" panose="02020502050503020301" pitchFamily="18" charset="0"/>
                <a:cs typeface="Arial" panose="020B0604020202020204" pitchFamily="34" charset="0"/>
              </a:rPr>
              <a:t>deployed on </a:t>
            </a:r>
            <a:r>
              <a:rPr lang="en-GB" sz="4800" b="1" u="none" strike="noStrike" dirty="0" err="1">
                <a:solidFill>
                  <a:schemeClr val="accent4">
                    <a:lumMod val="40000"/>
                    <a:lumOff val="60000"/>
                  </a:schemeClr>
                </a:solidFill>
                <a:effectLst/>
                <a:latin typeface="Trajan Pro 3 Semibold" panose="02020502050503020301" pitchFamily="18" charset="0"/>
                <a:cs typeface="Arial" panose="020B0604020202020204" pitchFamily="34" charset="0"/>
              </a:rPr>
              <a:t>bridingc</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670242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0AD2C3E-3AAD-7306-0280-F34B4BABF100}"/>
              </a:ext>
            </a:extLst>
          </p:cNvPr>
          <p:cNvGrpSpPr/>
          <p:nvPr/>
        </p:nvGrpSpPr>
        <p:grpSpPr>
          <a:xfrm>
            <a:off x="1423435" y="0"/>
            <a:ext cx="7912618" cy="6858000"/>
            <a:chOff x="-100566" y="0"/>
            <a:chExt cx="7912618" cy="6858000"/>
          </a:xfrm>
        </p:grpSpPr>
        <p:pic>
          <p:nvPicPr>
            <p:cNvPr id="5" name="Picture 4">
              <a:extLst>
                <a:ext uri="{FF2B5EF4-FFF2-40B4-BE49-F238E27FC236}">
                  <a16:creationId xmlns:a16="http://schemas.microsoft.com/office/drawing/2014/main" id="{BF14280A-5F48-4EFC-40BF-D09B388643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8748" y="0"/>
              <a:ext cx="4143304" cy="6858000"/>
            </a:xfrm>
            <a:prstGeom prst="rect">
              <a:avLst/>
            </a:prstGeom>
          </p:spPr>
        </p:pic>
        <p:sp>
          <p:nvSpPr>
            <p:cNvPr id="7" name="TextBox 6">
              <a:extLst>
                <a:ext uri="{FF2B5EF4-FFF2-40B4-BE49-F238E27FC236}">
                  <a16:creationId xmlns:a16="http://schemas.microsoft.com/office/drawing/2014/main" id="{1D10C95E-6BEE-6D47-F20B-AF3D9478EDB2}"/>
                </a:ext>
              </a:extLst>
            </p:cNvPr>
            <p:cNvSpPr txBox="1"/>
            <p:nvPr/>
          </p:nvSpPr>
          <p:spPr>
            <a:xfrm>
              <a:off x="2416995" y="330200"/>
              <a:ext cx="1251753" cy="5909310"/>
            </a:xfrm>
            <a:prstGeom prst="rect">
              <a:avLst/>
            </a:prstGeom>
            <a:noFill/>
          </p:spPr>
          <p:txBody>
            <a:bodyPr wrap="none" rtlCol="0">
              <a:spAutoFit/>
            </a:bodyPr>
            <a:lstStyle/>
            <a:p>
              <a:r>
                <a:rPr lang="en-GB" dirty="0"/>
                <a:t>Amazon</a:t>
              </a:r>
            </a:p>
            <a:p>
              <a:endParaRPr lang="en-GB" dirty="0"/>
            </a:p>
            <a:p>
              <a:r>
                <a:rPr lang="en-GB" dirty="0"/>
                <a:t>Blackwater</a:t>
              </a:r>
            </a:p>
            <a:p>
              <a:endParaRPr lang="en-GB" dirty="0"/>
            </a:p>
            <a:p>
              <a:r>
                <a:rPr lang="en-GB" dirty="0"/>
                <a:t>Congo</a:t>
              </a:r>
            </a:p>
            <a:p>
              <a:endParaRPr lang="en-GB" dirty="0"/>
            </a:p>
            <a:p>
              <a:r>
                <a:rPr lang="en-GB" dirty="0"/>
                <a:t>Cardiff</a:t>
              </a:r>
            </a:p>
            <a:p>
              <a:endParaRPr lang="en-GB" dirty="0"/>
            </a:p>
            <a:p>
              <a:r>
                <a:rPr lang="en-GB" dirty="0"/>
                <a:t>London</a:t>
              </a:r>
            </a:p>
            <a:p>
              <a:endParaRPr lang="en-GB" dirty="0"/>
            </a:p>
            <a:p>
              <a:r>
                <a:rPr lang="en-GB" dirty="0"/>
                <a:t>Oxford</a:t>
              </a:r>
            </a:p>
            <a:p>
              <a:endParaRPr lang="en-GB" dirty="0"/>
            </a:p>
            <a:p>
              <a:r>
                <a:rPr lang="en-GB" dirty="0"/>
                <a:t>Plymouth</a:t>
              </a:r>
            </a:p>
            <a:p>
              <a:endParaRPr lang="en-GB" dirty="0"/>
            </a:p>
            <a:p>
              <a:r>
                <a:rPr lang="en-GB" dirty="0"/>
                <a:t>Quebec</a:t>
              </a:r>
            </a:p>
            <a:p>
              <a:endParaRPr lang="en-GB" dirty="0"/>
            </a:p>
            <a:p>
              <a:r>
                <a:rPr lang="en-GB" dirty="0"/>
                <a:t>Edenbridge</a:t>
              </a:r>
            </a:p>
            <a:p>
              <a:endParaRPr lang="en-GB" dirty="0"/>
            </a:p>
            <a:p>
              <a:r>
                <a:rPr lang="en-GB" dirty="0"/>
                <a:t>Tonbridge</a:t>
              </a:r>
            </a:p>
            <a:p>
              <a:endParaRPr lang="en-GB" dirty="0"/>
            </a:p>
            <a:p>
              <a:r>
                <a:rPr lang="en-GB" dirty="0"/>
                <a:t>Swindon</a:t>
              </a:r>
            </a:p>
          </p:txBody>
        </p:sp>
        <p:sp>
          <p:nvSpPr>
            <p:cNvPr id="8" name="TextBox 7">
              <a:extLst>
                <a:ext uri="{FF2B5EF4-FFF2-40B4-BE49-F238E27FC236}">
                  <a16:creationId xmlns:a16="http://schemas.microsoft.com/office/drawing/2014/main" id="{BC610AFE-7FCC-BE8D-8F21-38E745F3A6C8}"/>
                </a:ext>
              </a:extLst>
            </p:cNvPr>
            <p:cNvSpPr txBox="1"/>
            <p:nvPr/>
          </p:nvSpPr>
          <p:spPr>
            <a:xfrm>
              <a:off x="-100566" y="564431"/>
              <a:ext cx="2517561" cy="4524315"/>
            </a:xfrm>
            <a:prstGeom prst="rect">
              <a:avLst/>
            </a:prstGeom>
            <a:noFill/>
          </p:spPr>
          <p:txBody>
            <a:bodyPr wrap="square" rtlCol="0">
              <a:spAutoFit/>
            </a:bodyPr>
            <a:lstStyle/>
            <a:p>
              <a:r>
                <a:rPr lang="en-GB" sz="2400" dirty="0">
                  <a:latin typeface="Avenir Next Medium" panose="020B0503020202020204" pitchFamily="34" charset="0"/>
                </a:rPr>
                <a:t>Op Honker</a:t>
              </a:r>
            </a:p>
            <a:p>
              <a:endParaRPr lang="en-GB" sz="2400" dirty="0">
                <a:latin typeface="Avenir Next Medium" panose="020B0503020202020204" pitchFamily="34" charset="0"/>
              </a:endParaRPr>
            </a:p>
            <a:p>
              <a:r>
                <a:rPr lang="en-GB" sz="2400" dirty="0">
                  <a:latin typeface="Avenir Next Medium" panose="020B0503020202020204" pitchFamily="34" charset="0"/>
                </a:rPr>
                <a:t>Assault Crossing</a:t>
              </a:r>
            </a:p>
            <a:p>
              <a:r>
                <a:rPr lang="en-GB" sz="2400" dirty="0">
                  <a:latin typeface="Avenir Next Medium" panose="020B0503020202020204" pitchFamily="34" charset="0"/>
                </a:rPr>
                <a:t>Plan</a:t>
              </a:r>
            </a:p>
            <a:p>
              <a:endParaRPr lang="en-GB" sz="2400" dirty="0">
                <a:latin typeface="Avenir Next Medium" panose="020B0503020202020204" pitchFamily="34" charset="0"/>
              </a:endParaRPr>
            </a:p>
            <a:p>
              <a:r>
                <a:rPr lang="en-GB" sz="2400" dirty="0">
                  <a:latin typeface="Avenir Next Medium" panose="020B0503020202020204" pitchFamily="34" charset="0"/>
                </a:rPr>
                <a:t>River Gari</a:t>
              </a:r>
            </a:p>
            <a:p>
              <a:endParaRPr lang="en-GB" sz="2400" dirty="0">
                <a:latin typeface="Avenir Next Medium" panose="020B0503020202020204" pitchFamily="34" charset="0"/>
              </a:endParaRPr>
            </a:p>
            <a:p>
              <a:r>
                <a:rPr lang="en-GB" sz="2400" dirty="0">
                  <a:latin typeface="Avenir Next Medium" panose="020B0503020202020204" pitchFamily="34" charset="0"/>
                </a:rPr>
                <a:t>Night 11-12 May</a:t>
              </a:r>
            </a:p>
            <a:p>
              <a:endParaRPr lang="en-GB" sz="2400" dirty="0">
                <a:latin typeface="Avenir Next Medium" panose="020B0503020202020204" pitchFamily="34" charset="0"/>
              </a:endParaRPr>
            </a:p>
            <a:p>
              <a:r>
                <a:rPr lang="en-GB" sz="2400" dirty="0">
                  <a:latin typeface="Avenir Next Medium" panose="020B0503020202020204" pitchFamily="34" charset="0"/>
                </a:rPr>
                <a:t>CE Branch</a:t>
              </a:r>
            </a:p>
            <a:p>
              <a:r>
                <a:rPr lang="en-GB" sz="2400" dirty="0">
                  <a:latin typeface="Avenir Next Medium" panose="020B0503020202020204" pitchFamily="34" charset="0"/>
                </a:rPr>
                <a:t>13 Corps </a:t>
              </a:r>
            </a:p>
          </p:txBody>
        </p:sp>
      </p:grpSp>
      <p:cxnSp>
        <p:nvCxnSpPr>
          <p:cNvPr id="11" name="Straight Arrow Connector 10">
            <a:extLst>
              <a:ext uri="{FF2B5EF4-FFF2-40B4-BE49-F238E27FC236}">
                <a16:creationId xmlns:a16="http://schemas.microsoft.com/office/drawing/2014/main" id="{B39AD81B-D4C5-CCBD-72FC-2B4A37A0926C}"/>
              </a:ext>
            </a:extLst>
          </p:cNvPr>
          <p:cNvCxnSpPr/>
          <p:nvPr/>
        </p:nvCxnSpPr>
        <p:spPr>
          <a:xfrm flipV="1">
            <a:off x="4854342" y="433138"/>
            <a:ext cx="1453415" cy="67377"/>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992A645-5C39-C733-E4E8-CE053EB82B3B}"/>
              </a:ext>
            </a:extLst>
          </p:cNvPr>
          <p:cNvCxnSpPr>
            <a:cxnSpLocks/>
          </p:cNvCxnSpPr>
          <p:nvPr/>
        </p:nvCxnSpPr>
        <p:spPr>
          <a:xfrm>
            <a:off x="5084278" y="1094875"/>
            <a:ext cx="1011723" cy="433137"/>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B3AB697-CE73-3D34-6B10-85D7319E8B1B}"/>
              </a:ext>
            </a:extLst>
          </p:cNvPr>
          <p:cNvCxnSpPr>
            <a:cxnSpLocks/>
          </p:cNvCxnSpPr>
          <p:nvPr/>
        </p:nvCxnSpPr>
        <p:spPr>
          <a:xfrm>
            <a:off x="4738528" y="1638301"/>
            <a:ext cx="1569228" cy="87133"/>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8D4DA33-823E-3622-2FBF-CF028AE6205A}"/>
              </a:ext>
            </a:extLst>
          </p:cNvPr>
          <p:cNvCxnSpPr>
            <a:cxnSpLocks/>
          </p:cNvCxnSpPr>
          <p:nvPr/>
        </p:nvCxnSpPr>
        <p:spPr>
          <a:xfrm flipV="1">
            <a:off x="4738529" y="1991111"/>
            <a:ext cx="1492147" cy="143352"/>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B394FAA-892F-7DC1-C22A-DD250D8155FC}"/>
              </a:ext>
            </a:extLst>
          </p:cNvPr>
          <p:cNvCxnSpPr>
            <a:cxnSpLocks/>
          </p:cNvCxnSpPr>
          <p:nvPr/>
        </p:nvCxnSpPr>
        <p:spPr>
          <a:xfrm>
            <a:off x="4738528" y="2737474"/>
            <a:ext cx="1110982" cy="188607"/>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0B35757-DC92-DC21-7B00-B06D0ADA33AE}"/>
              </a:ext>
            </a:extLst>
          </p:cNvPr>
          <p:cNvCxnSpPr>
            <a:cxnSpLocks/>
          </p:cNvCxnSpPr>
          <p:nvPr/>
        </p:nvCxnSpPr>
        <p:spPr>
          <a:xfrm>
            <a:off x="4738528" y="3284856"/>
            <a:ext cx="1357472" cy="325037"/>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6A6A958-EF41-559F-15E1-339DA287767C}"/>
              </a:ext>
            </a:extLst>
          </p:cNvPr>
          <p:cNvCxnSpPr>
            <a:cxnSpLocks/>
          </p:cNvCxnSpPr>
          <p:nvPr/>
        </p:nvCxnSpPr>
        <p:spPr>
          <a:xfrm>
            <a:off x="4965638" y="3822052"/>
            <a:ext cx="828212" cy="118041"/>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F92141E-FA2D-19C9-6B93-F6FE82A38DD7}"/>
              </a:ext>
            </a:extLst>
          </p:cNvPr>
          <p:cNvCxnSpPr>
            <a:cxnSpLocks/>
          </p:cNvCxnSpPr>
          <p:nvPr/>
        </p:nvCxnSpPr>
        <p:spPr>
          <a:xfrm>
            <a:off x="4854341" y="4373072"/>
            <a:ext cx="1845958" cy="33020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E56B508-854C-822F-6C4C-06EE81A494E3}"/>
              </a:ext>
            </a:extLst>
          </p:cNvPr>
          <p:cNvCxnSpPr>
            <a:cxnSpLocks/>
          </p:cNvCxnSpPr>
          <p:nvPr/>
        </p:nvCxnSpPr>
        <p:spPr>
          <a:xfrm>
            <a:off x="5192748" y="4889501"/>
            <a:ext cx="2071652" cy="158577"/>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1C123AF-BE3C-2019-0598-ADAEA3430B56}"/>
              </a:ext>
            </a:extLst>
          </p:cNvPr>
          <p:cNvCxnSpPr>
            <a:cxnSpLocks/>
          </p:cNvCxnSpPr>
          <p:nvPr/>
        </p:nvCxnSpPr>
        <p:spPr>
          <a:xfrm flipV="1">
            <a:off x="4994514" y="5400570"/>
            <a:ext cx="1920470" cy="49087"/>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C258A76-0DAC-658C-51BE-EE672AC7EE7C}"/>
              </a:ext>
            </a:extLst>
          </p:cNvPr>
          <p:cNvCxnSpPr>
            <a:cxnSpLocks/>
          </p:cNvCxnSpPr>
          <p:nvPr/>
        </p:nvCxnSpPr>
        <p:spPr>
          <a:xfrm flipV="1">
            <a:off x="4889275" y="5802148"/>
            <a:ext cx="3019622" cy="175434"/>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Isosceles Triangle 33">
            <a:extLst>
              <a:ext uri="{FF2B5EF4-FFF2-40B4-BE49-F238E27FC236}">
                <a16:creationId xmlns:a16="http://schemas.microsoft.com/office/drawing/2014/main" id="{1CB62ACA-B088-E012-C265-5CB43349E971}"/>
              </a:ext>
            </a:extLst>
          </p:cNvPr>
          <p:cNvSpPr/>
          <p:nvPr/>
        </p:nvSpPr>
        <p:spPr>
          <a:xfrm>
            <a:off x="6059838" y="3888203"/>
            <a:ext cx="286901" cy="18764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B30CDAAF-48E5-ADFF-0C26-96FD5D588D64}"/>
              </a:ext>
            </a:extLst>
          </p:cNvPr>
          <p:cNvSpPr/>
          <p:nvPr/>
        </p:nvSpPr>
        <p:spPr>
          <a:xfrm>
            <a:off x="5849511" y="99981"/>
            <a:ext cx="286901" cy="18764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Isosceles Triangle 45">
            <a:extLst>
              <a:ext uri="{FF2B5EF4-FFF2-40B4-BE49-F238E27FC236}">
                <a16:creationId xmlns:a16="http://schemas.microsoft.com/office/drawing/2014/main" id="{2E192534-DFE7-3F1B-8F7D-FC8771A9972F}"/>
              </a:ext>
            </a:extLst>
          </p:cNvPr>
          <p:cNvSpPr/>
          <p:nvPr/>
        </p:nvSpPr>
        <p:spPr>
          <a:xfrm>
            <a:off x="6207721" y="667609"/>
            <a:ext cx="286901" cy="18764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940CC806-4B37-E8B5-8E9F-9ED6DE21B1F3}"/>
              </a:ext>
            </a:extLst>
          </p:cNvPr>
          <p:cNvGrpSpPr/>
          <p:nvPr/>
        </p:nvGrpSpPr>
        <p:grpSpPr>
          <a:xfrm>
            <a:off x="1669633" y="5870178"/>
            <a:ext cx="1368111" cy="369332"/>
            <a:chOff x="107287" y="5699095"/>
            <a:chExt cx="1368111" cy="369332"/>
          </a:xfrm>
        </p:grpSpPr>
        <p:sp>
          <p:nvSpPr>
            <p:cNvPr id="47" name="Isosceles Triangle 46">
              <a:extLst>
                <a:ext uri="{FF2B5EF4-FFF2-40B4-BE49-F238E27FC236}">
                  <a16:creationId xmlns:a16="http://schemas.microsoft.com/office/drawing/2014/main" id="{7C20FA43-3695-829C-2CC5-B343F4C91CBD}"/>
                </a:ext>
              </a:extLst>
            </p:cNvPr>
            <p:cNvSpPr/>
            <p:nvPr/>
          </p:nvSpPr>
          <p:spPr>
            <a:xfrm>
              <a:off x="1188497" y="5789940"/>
              <a:ext cx="286901" cy="18764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D020FBD-F20A-7AEC-11F1-94144E10912D}"/>
                </a:ext>
              </a:extLst>
            </p:cNvPr>
            <p:cNvSpPr txBox="1"/>
            <p:nvPr/>
          </p:nvSpPr>
          <p:spPr>
            <a:xfrm>
              <a:off x="107287" y="5699095"/>
              <a:ext cx="882553" cy="369332"/>
            </a:xfrm>
            <a:prstGeom prst="rect">
              <a:avLst/>
            </a:prstGeom>
            <a:noFill/>
          </p:spPr>
          <p:txBody>
            <a:bodyPr wrap="square">
              <a:spAutoFit/>
            </a:bodyPr>
            <a:lstStyle/>
            <a:p>
              <a:r>
                <a:rPr lang="en-GB" dirty="0"/>
                <a:t>Ferries </a:t>
              </a:r>
            </a:p>
          </p:txBody>
        </p:sp>
      </p:grpSp>
    </p:spTree>
    <p:extLst>
      <p:ext uri="{BB962C8B-B14F-4D97-AF65-F5344CB8AC3E}">
        <p14:creationId xmlns:p14="http://schemas.microsoft.com/office/powerpoint/2010/main" val="1902314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95D1F930-4746-95B0-8A6E-E8D7B88912C6}"/>
              </a:ext>
            </a:extLst>
          </p:cNvPr>
          <p:cNvSpPr txBox="1"/>
          <p:nvPr/>
        </p:nvSpPr>
        <p:spPr>
          <a:xfrm>
            <a:off x="1781175" y="289038"/>
            <a:ext cx="8629650" cy="6279924"/>
          </a:xfrm>
          <a:prstGeom prst="rect">
            <a:avLst/>
          </a:prstGeom>
          <a:noFill/>
        </p:spPr>
        <p:txBody>
          <a:bodyPr wrap="square">
            <a:spAutoFit/>
          </a:bodyPr>
          <a:lstStyle/>
          <a:p>
            <a:pPr>
              <a:lnSpc>
                <a:spcPct val="115000"/>
              </a:lnSpc>
              <a:spcAft>
                <a:spcPts val="300"/>
              </a:spcAft>
            </a:pPr>
            <a:r>
              <a:rPr lang="en-GB" b="1" kern="100" dirty="0">
                <a:latin typeface="Calibri" panose="020F0502020204030204" pitchFamily="34" charset="0"/>
                <a:ea typeface="Calibri" panose="020F0502020204030204" pitchFamily="34" charset="0"/>
                <a:cs typeface="Times New Roman" panose="02020603050405020304" pitchFamily="18" charset="0"/>
              </a:rPr>
              <a:t>Extracts from Corporal Arthur Gibbs report</a:t>
            </a:r>
            <a:r>
              <a:rPr lang="en-GB" kern="100" dirty="0">
                <a:latin typeface="Calibri" panose="020F0502020204030204" pitchFamily="34" charset="0"/>
                <a:ea typeface="Calibri" panose="020F0502020204030204" pitchFamily="34" charset="0"/>
                <a:cs typeface="Times New Roman" panose="02020603050405020304" pitchFamily="18" charset="0"/>
              </a:rPr>
              <a:t> (he refers to himself as the Corporal)</a:t>
            </a:r>
          </a:p>
          <a:p>
            <a:pPr marL="285750" indent="-285750">
              <a:lnSpc>
                <a:spcPct val="115000"/>
              </a:lnSpc>
              <a:spcAft>
                <a:spcPts val="3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The night of the recce, 11 pm came. Lieutenant Moore, the recce sergeant and </a:t>
            </a:r>
            <a:r>
              <a:rPr lang="en-GB" u="sng" kern="100" dirty="0">
                <a:latin typeface="Calibri" panose="020F0502020204030204" pitchFamily="34" charset="0"/>
                <a:ea typeface="Calibri" panose="020F0502020204030204" pitchFamily="34" charset="0"/>
                <a:cs typeface="Times New Roman" panose="02020603050405020304" pitchFamily="18" charset="0"/>
              </a:rPr>
              <a:t>the corporal</a:t>
            </a:r>
            <a:r>
              <a:rPr lang="en-GB" kern="100" dirty="0">
                <a:latin typeface="Calibri" panose="020F0502020204030204" pitchFamily="34" charset="0"/>
                <a:ea typeface="Calibri" panose="020F0502020204030204" pitchFamily="34" charset="0"/>
                <a:cs typeface="Times New Roman" panose="02020603050405020304" pitchFamily="18" charset="0"/>
              </a:rPr>
              <a:t> made their way down to the river. Near to the river was a building occupied by infantry who were covering that sector; they were to provide the covering party.</a:t>
            </a:r>
          </a:p>
          <a:p>
            <a:pPr marL="285750" indent="-285750">
              <a:lnSpc>
                <a:spcPct val="115000"/>
              </a:lnSpc>
              <a:spcAft>
                <a:spcPts val="3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It was a lovely night, not a cloud to be seen, a full moon. In fact it was quite light and warm. The river was reached.</a:t>
            </a:r>
          </a:p>
          <a:p>
            <a:pPr marL="285750" indent="-285750">
              <a:lnSpc>
                <a:spcPct val="115000"/>
              </a:lnSpc>
              <a:spcAft>
                <a:spcPts val="3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Dropping down on the bank to regain breath at the same time scanning the proposed bridge site, and hoping that he had not been observed by Jerry, so far so good. The officer took in the slack cable while the corporal held his end of the cable central to where he thought the bridge bank seat should be. The officer or sergeant would do the same on their side marking the cable at that point – thus the width of the bridge would be known. The corporal was crawling and looking around memorising the information, the makeup of the ground, the amount of work, the tools needed, would the ramps be sufficient? All this information was vital.</a:t>
            </a:r>
          </a:p>
          <a:p>
            <a:pPr marL="285750" indent="-285750">
              <a:lnSpc>
                <a:spcPct val="115000"/>
              </a:lnSpc>
              <a:spcAft>
                <a:spcPts val="3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So entering the water as quiet as possible he struck out and the pull on the cable, how good that felt. The first part of the job is over he thought as he waded out and onto the home bank. No word was spoken, just a pat on the back, a helping hand on with the overcoat then back to get dressed. Lieutenant Moore gave him a tot of whisky he had thoughtfully brought with him, it went down very well.</a:t>
            </a:r>
          </a:p>
        </p:txBody>
      </p:sp>
    </p:spTree>
    <p:extLst>
      <p:ext uri="{BB962C8B-B14F-4D97-AF65-F5344CB8AC3E}">
        <p14:creationId xmlns:p14="http://schemas.microsoft.com/office/powerpoint/2010/main" val="634575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486281-45E8-AB34-A891-679049C7D3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1012" y="1736203"/>
            <a:ext cx="6209976" cy="4849792"/>
          </a:xfrm>
          <a:prstGeom prst="rect">
            <a:avLst/>
          </a:prstGeom>
        </p:spPr>
      </p:pic>
      <p:sp>
        <p:nvSpPr>
          <p:cNvPr id="2" name="TextBox 9">
            <a:extLst>
              <a:ext uri="{FF2B5EF4-FFF2-40B4-BE49-F238E27FC236}">
                <a16:creationId xmlns:a16="http://schemas.microsoft.com/office/drawing/2014/main" id="{B8B5F291-757A-82EB-07B8-972BE3D9B209}"/>
              </a:ext>
            </a:extLst>
          </p:cNvPr>
          <p:cNvSpPr>
            <a:spLocks noChangeArrowheads="1"/>
          </p:cNvSpPr>
          <p:nvPr/>
        </p:nvSpPr>
        <p:spPr bwMode="auto">
          <a:xfrm>
            <a:off x="0" y="179"/>
            <a:ext cx="12192000" cy="1569660"/>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The Rapido near St Angelo</a:t>
            </a:r>
          </a:p>
          <a:p>
            <a:pPr algn="ctr" eaLnBrk="1" hangingPunct="1">
              <a:lnSpc>
                <a:spcPct val="100000"/>
              </a:lnSpc>
              <a:spcBef>
                <a:spcPct val="0"/>
              </a:spcBef>
              <a:buFontTx/>
              <a:buNone/>
            </a:pPr>
            <a:r>
              <a:rPr lang="en-GB" sz="4800" b="1" u="none" strike="noStrike" dirty="0">
                <a:solidFill>
                  <a:schemeClr val="accent4">
                    <a:lumMod val="40000"/>
                    <a:lumOff val="60000"/>
                  </a:schemeClr>
                </a:solidFill>
                <a:effectLst/>
                <a:latin typeface="Trajan Pro 3 Semibold" panose="02020502050503020301" pitchFamily="18" charset="0"/>
                <a:cs typeface="Arial" panose="020B0604020202020204" pitchFamily="34" charset="0"/>
              </a:rPr>
              <a:t>site of London Bridge</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3672450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B60566-F5FE-B3AA-1E88-AF10D15AA50C}"/>
              </a:ext>
            </a:extLst>
          </p:cNvPr>
          <p:cNvSpPr txBox="1"/>
          <p:nvPr/>
        </p:nvSpPr>
        <p:spPr>
          <a:xfrm>
            <a:off x="1792605" y="380071"/>
            <a:ext cx="8606790" cy="6192464"/>
          </a:xfrm>
          <a:prstGeom prst="rect">
            <a:avLst/>
          </a:prstGeom>
          <a:noFill/>
        </p:spPr>
        <p:txBody>
          <a:bodyPr wrap="square">
            <a:spAutoFit/>
          </a:bodyPr>
          <a:lstStyle/>
          <a:p>
            <a:pPr>
              <a:lnSpc>
                <a:spcPct val="115000"/>
              </a:lnSpc>
              <a:spcAft>
                <a:spcPts val="300"/>
              </a:spcAft>
            </a:pPr>
            <a:r>
              <a:rPr lang="en-GB" sz="2400" b="1" kern="100" dirty="0">
                <a:latin typeface="Calibri" panose="020F0502020204030204" pitchFamily="34" charset="0"/>
                <a:ea typeface="Calibri" panose="020F0502020204030204" pitchFamily="34" charset="0"/>
                <a:cs typeface="Times New Roman" panose="02020603050405020304" pitchFamily="18" charset="0"/>
              </a:rPr>
              <a:t>The 4 Division G Branch log noted that at:</a:t>
            </a:r>
            <a:endParaRPr lang="en-GB" sz="24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300"/>
              </a:spcAft>
              <a:buFont typeface="Arial" panose="020B0604020202020204" pitchFamily="34" charset="0"/>
              <a:buChar char="•"/>
            </a:pPr>
            <a:r>
              <a:rPr lang="en-GB" sz="2400" kern="100" dirty="0">
                <a:latin typeface="Calibri" panose="020F0502020204030204" pitchFamily="34" charset="0"/>
                <a:ea typeface="Calibri" panose="020F0502020204030204" pitchFamily="34" charset="0"/>
                <a:cs typeface="Times New Roman" panose="02020603050405020304" pitchFamily="18" charset="0"/>
              </a:rPr>
              <a:t>0100 hours work on the three bridges, Amazon [225 Fd Coy], Blackwater [59 Fd Coy] and Congo [7 Fd Coy] was under way in spite of heavy shelling.</a:t>
            </a:r>
          </a:p>
          <a:p>
            <a:pPr marL="342900" indent="-342900">
              <a:lnSpc>
                <a:spcPct val="115000"/>
              </a:lnSpc>
              <a:spcAft>
                <a:spcPts val="300"/>
              </a:spcAft>
              <a:buFont typeface="Arial" panose="020B0604020202020204" pitchFamily="34" charset="0"/>
              <a:buChar char="•"/>
            </a:pPr>
            <a:r>
              <a:rPr lang="en-GB" sz="2400" kern="100" dirty="0">
                <a:latin typeface="Calibri" panose="020F0502020204030204" pitchFamily="34" charset="0"/>
                <a:ea typeface="Calibri" panose="020F0502020204030204" pitchFamily="34" charset="0"/>
                <a:cs typeface="Times New Roman" panose="02020603050405020304" pitchFamily="18" charset="0"/>
              </a:rPr>
              <a:t>0330 hours: the news of bridging progress was bad. All three bridges were being held up by shelling, although perhaps Blackwater was in advance of the other two. </a:t>
            </a:r>
          </a:p>
          <a:p>
            <a:pPr marL="342900" indent="-342900">
              <a:lnSpc>
                <a:spcPct val="115000"/>
              </a:lnSpc>
              <a:spcAft>
                <a:spcPts val="300"/>
              </a:spcAft>
              <a:buFont typeface="Arial" panose="020B0604020202020204" pitchFamily="34" charset="0"/>
              <a:buChar char="•"/>
            </a:pPr>
            <a:r>
              <a:rPr lang="en-GB" sz="2400" kern="100" dirty="0">
                <a:latin typeface="Calibri" panose="020F0502020204030204" pitchFamily="34" charset="0"/>
                <a:ea typeface="Calibri" panose="020F0502020204030204" pitchFamily="34" charset="0"/>
                <a:cs typeface="Times New Roman" panose="02020603050405020304" pitchFamily="18" charset="0"/>
              </a:rPr>
              <a:t>0500 hours the Div Comd was satisfied that no further forward move could be made by either brigade unless some anti-tank guns were brought up …</a:t>
            </a:r>
          </a:p>
          <a:p>
            <a:pPr marL="342900" indent="-342900">
              <a:lnSpc>
                <a:spcPct val="115000"/>
              </a:lnSpc>
              <a:spcAft>
                <a:spcPts val="300"/>
              </a:spcAft>
              <a:buFont typeface="Arial" panose="020B0604020202020204" pitchFamily="34" charset="0"/>
              <a:buChar char="•"/>
            </a:pPr>
            <a:r>
              <a:rPr lang="en-GB" sz="2400" kern="100" dirty="0">
                <a:latin typeface="Calibri" panose="020F0502020204030204" pitchFamily="34" charset="0"/>
                <a:ea typeface="Calibri" panose="020F0502020204030204" pitchFamily="34" charset="0"/>
                <a:cs typeface="Times New Roman" panose="02020603050405020304" pitchFamily="18" charset="0"/>
              </a:rPr>
              <a:t>0530 hours it was daylight and small packets of the enemy were able to harass the bridging sites with small-arms fire and did so to such effect that work on the ferries and bridging sites was virtually at a standstill …</a:t>
            </a:r>
          </a:p>
        </p:txBody>
      </p:sp>
    </p:spTree>
    <p:extLst>
      <p:ext uri="{BB962C8B-B14F-4D97-AF65-F5344CB8AC3E}">
        <p14:creationId xmlns:p14="http://schemas.microsoft.com/office/powerpoint/2010/main" val="4209546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4C26BF-EE19-09D2-43A4-C615D885C444}"/>
              </a:ext>
            </a:extLst>
          </p:cNvPr>
          <p:cNvSpPr txBox="1"/>
          <p:nvPr/>
        </p:nvSpPr>
        <p:spPr>
          <a:xfrm>
            <a:off x="2232660" y="566400"/>
            <a:ext cx="7738110" cy="2654253"/>
          </a:xfrm>
          <a:prstGeom prst="rect">
            <a:avLst/>
          </a:prstGeom>
          <a:noFill/>
        </p:spPr>
        <p:txBody>
          <a:bodyPr wrap="square">
            <a:spAutoFit/>
          </a:bodyPr>
          <a:lstStyle/>
          <a:p>
            <a:pPr>
              <a:lnSpc>
                <a:spcPct val="115000"/>
              </a:lnSpc>
              <a:spcAft>
                <a:spcPts val="300"/>
              </a:spcAft>
            </a:pPr>
            <a:r>
              <a:rPr lang="en-GB" sz="2400" b="1" kern="100" dirty="0">
                <a:latin typeface="Calibri" panose="020F0502020204030204" pitchFamily="34" charset="0"/>
                <a:ea typeface="Calibri" panose="020F0502020204030204" pitchFamily="34" charset="0"/>
                <a:cs typeface="Times New Roman" panose="02020603050405020304" pitchFamily="18" charset="0"/>
              </a:rPr>
              <a:t>The CE XIII Corps Daily Log reported:</a:t>
            </a:r>
            <a:endParaRPr lang="en-GB" sz="24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300"/>
              </a:spcAft>
            </a:pPr>
            <a:r>
              <a:rPr lang="en-GB" sz="2400" kern="100" dirty="0">
                <a:latin typeface="Calibri" panose="020F0502020204030204" pitchFamily="34" charset="0"/>
                <a:ea typeface="Calibri" panose="020F0502020204030204" pitchFamily="34" charset="0"/>
                <a:cs typeface="Times New Roman" panose="02020603050405020304" pitchFamily="18" charset="0"/>
              </a:rPr>
              <a:t>The </a:t>
            </a:r>
            <a:r>
              <a:rPr lang="en-GB" sz="2400" b="1" kern="100" dirty="0">
                <a:latin typeface="Calibri" panose="020F0502020204030204" pitchFamily="34" charset="0"/>
                <a:ea typeface="Calibri" panose="020F0502020204030204" pitchFamily="34" charset="0"/>
                <a:cs typeface="Times New Roman" panose="02020603050405020304" pitchFamily="18" charset="0"/>
              </a:rPr>
              <a:t>tank assault bridge </a:t>
            </a:r>
            <a:r>
              <a:rPr lang="en-GB" sz="2400" kern="100" dirty="0">
                <a:latin typeface="Calibri" panose="020F0502020204030204" pitchFamily="34" charset="0"/>
                <a:ea typeface="Calibri" panose="020F0502020204030204" pitchFamily="34" charset="0"/>
                <a:cs typeface="Times New Roman" panose="02020603050405020304" pitchFamily="18" charset="0"/>
              </a:rPr>
              <a:t>at Plymouth (8 Indian Div sector) was held up by small arms fire, but complete by 1030 on 12 May. A number of tanks crossed over. 8 Ind Div RE lost 3 killed and 15 wounded, its bridge was complete by 120815 and tanks were moving across. </a:t>
            </a:r>
          </a:p>
        </p:txBody>
      </p:sp>
    </p:spTree>
    <p:extLst>
      <p:ext uri="{BB962C8B-B14F-4D97-AF65-F5344CB8AC3E}">
        <p14:creationId xmlns:p14="http://schemas.microsoft.com/office/powerpoint/2010/main" val="3894683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00839" y="992149"/>
            <a:ext cx="9190322" cy="5651719"/>
          </a:xfrm>
          <a:prstGeom prst="rect">
            <a:avLst/>
          </a:prstGeom>
        </p:spPr>
      </p:pic>
      <p:sp>
        <p:nvSpPr>
          <p:cNvPr id="2" name="TextBox 9">
            <a:extLst>
              <a:ext uri="{FF2B5EF4-FFF2-40B4-BE49-F238E27FC236}">
                <a16:creationId xmlns:a16="http://schemas.microsoft.com/office/drawing/2014/main" id="{40484664-6694-3322-957B-465E30ECCCF7}"/>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Plymouth (Kingsmill) Bridge</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1550753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8EF8B4-DE06-8CE8-0CAC-21617295BC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6861" y="80010"/>
            <a:ext cx="6098278" cy="6697980"/>
          </a:xfrm>
          <a:prstGeom prst="rect">
            <a:avLst/>
          </a:prstGeom>
        </p:spPr>
      </p:pic>
    </p:spTree>
    <p:extLst>
      <p:ext uri="{BB962C8B-B14F-4D97-AF65-F5344CB8AC3E}">
        <p14:creationId xmlns:p14="http://schemas.microsoft.com/office/powerpoint/2010/main" val="823340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E3D0276-CABA-816B-6D74-83374EFE9C3C}"/>
              </a:ext>
            </a:extLst>
          </p:cNvPr>
          <p:cNvGraphicFramePr>
            <a:graphicFrameLocks noGrp="1"/>
          </p:cNvGraphicFramePr>
          <p:nvPr>
            <p:extLst>
              <p:ext uri="{D42A27DB-BD31-4B8C-83A1-F6EECF244321}">
                <p14:modId xmlns:p14="http://schemas.microsoft.com/office/powerpoint/2010/main" val="2431328539"/>
              </p:ext>
            </p:extLst>
          </p:nvPr>
        </p:nvGraphicFramePr>
        <p:xfrm>
          <a:off x="1835150" y="1311547"/>
          <a:ext cx="8521700" cy="5485367"/>
        </p:xfrm>
        <a:graphic>
          <a:graphicData uri="http://schemas.openxmlformats.org/drawingml/2006/table">
            <a:tbl>
              <a:tblPr firstRow="1" firstCol="1" bandRow="1">
                <a:tableStyleId>{5C22544A-7EE6-4342-B048-85BDC9FD1C3A}</a:tableStyleId>
              </a:tblPr>
              <a:tblGrid>
                <a:gridCol w="2075819">
                  <a:extLst>
                    <a:ext uri="{9D8B030D-6E8A-4147-A177-3AD203B41FA5}">
                      <a16:colId xmlns:a16="http://schemas.microsoft.com/office/drawing/2014/main" val="852652997"/>
                    </a:ext>
                  </a:extLst>
                </a:gridCol>
                <a:gridCol w="3119027">
                  <a:extLst>
                    <a:ext uri="{9D8B030D-6E8A-4147-A177-3AD203B41FA5}">
                      <a16:colId xmlns:a16="http://schemas.microsoft.com/office/drawing/2014/main" val="457969258"/>
                    </a:ext>
                  </a:extLst>
                </a:gridCol>
                <a:gridCol w="3326854">
                  <a:extLst>
                    <a:ext uri="{9D8B030D-6E8A-4147-A177-3AD203B41FA5}">
                      <a16:colId xmlns:a16="http://schemas.microsoft.com/office/drawing/2014/main" val="1951462661"/>
                    </a:ext>
                  </a:extLst>
                </a:gridCol>
              </a:tblGrid>
              <a:tr h="239897">
                <a:tc>
                  <a:txBody>
                    <a:bodyPr/>
                    <a:lstStyle/>
                    <a:p>
                      <a:pPr>
                        <a:lnSpc>
                          <a:spcPct val="115000"/>
                        </a:lnSpc>
                        <a:spcAft>
                          <a:spcPts val="300"/>
                        </a:spcAft>
                      </a:pPr>
                      <a:r>
                        <a:rPr lang="en-GB" sz="1400" kern="100" dirty="0">
                          <a:effectLst/>
                        </a:rPr>
                        <a:t>Bridge</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a:effectLst/>
                        </a:rPr>
                        <a:t>Field Company</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a:effectLst/>
                        </a:rPr>
                        <a:t>When open</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632497876"/>
                  </a:ext>
                </a:extLst>
              </a:tr>
              <a:tr h="321372">
                <a:tc>
                  <a:txBody>
                    <a:bodyPr/>
                    <a:lstStyle/>
                    <a:p>
                      <a:pPr>
                        <a:lnSpc>
                          <a:spcPct val="115000"/>
                        </a:lnSpc>
                        <a:spcAft>
                          <a:spcPts val="300"/>
                        </a:spcAft>
                      </a:pPr>
                      <a:r>
                        <a:rPr lang="en-GB" sz="1400" kern="100" dirty="0">
                          <a:effectLst/>
                        </a:rPr>
                        <a:t>4th British Inf Div area</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609987478"/>
                  </a:ext>
                </a:extLst>
              </a:tr>
              <a:tr h="364798">
                <a:tc>
                  <a:txBody>
                    <a:bodyPr/>
                    <a:lstStyle/>
                    <a:p>
                      <a:pPr>
                        <a:lnSpc>
                          <a:spcPct val="115000"/>
                        </a:lnSpc>
                        <a:spcAft>
                          <a:spcPts val="300"/>
                        </a:spcAft>
                      </a:pPr>
                      <a:r>
                        <a:rPr lang="en-GB" sz="1400" kern="100" dirty="0">
                          <a:effectLst/>
                        </a:rPr>
                        <a:t>Amazon 80’ DS</a:t>
                      </a:r>
                    </a:p>
                  </a:txBody>
                  <a:tcPr marL="57881" marR="57881" marT="0" marB="0"/>
                </a:tc>
                <a:tc>
                  <a:txBody>
                    <a:bodyPr/>
                    <a:lstStyle/>
                    <a:p>
                      <a:pPr>
                        <a:lnSpc>
                          <a:spcPct val="115000"/>
                        </a:lnSpc>
                        <a:spcAft>
                          <a:spcPts val="300"/>
                        </a:spcAft>
                      </a:pPr>
                      <a:r>
                        <a:rPr lang="en-GB" sz="1400" kern="100" dirty="0">
                          <a:effectLst/>
                        </a:rPr>
                        <a:t>225 Fd Coy</a:t>
                      </a:r>
                    </a:p>
                  </a:txBody>
                  <a:tcPr marL="57881" marR="57881" marT="0" marB="0"/>
                </a:tc>
                <a:tc>
                  <a:txBody>
                    <a:bodyPr/>
                    <a:lstStyle/>
                    <a:p>
                      <a:pPr>
                        <a:lnSpc>
                          <a:spcPct val="115000"/>
                        </a:lnSpc>
                        <a:spcAft>
                          <a:spcPts val="300"/>
                        </a:spcAft>
                      </a:pPr>
                      <a:r>
                        <a:rPr lang="en-GB" sz="1400" kern="100" dirty="0">
                          <a:effectLst/>
                        </a:rPr>
                        <a:t>Failed 11/12 May</a:t>
                      </a:r>
                    </a:p>
                  </a:txBody>
                  <a:tcPr marL="57881" marR="57881" marT="0" marB="0"/>
                </a:tc>
                <a:extLst>
                  <a:ext uri="{0D108BD9-81ED-4DB2-BD59-A6C34878D82A}">
                    <a16:rowId xmlns:a16="http://schemas.microsoft.com/office/drawing/2014/main" val="3483928009"/>
                  </a:ext>
                </a:extLst>
              </a:tr>
              <a:tr h="393700">
                <a:tc>
                  <a:txBody>
                    <a:bodyPr/>
                    <a:lstStyle/>
                    <a:p>
                      <a:pPr>
                        <a:lnSpc>
                          <a:spcPct val="115000"/>
                        </a:lnSpc>
                        <a:spcAft>
                          <a:spcPts val="300"/>
                        </a:spcAft>
                      </a:pPr>
                      <a:r>
                        <a:rPr lang="en-GB" sz="1400" kern="100" dirty="0">
                          <a:effectLst/>
                        </a:rPr>
                        <a:t>Blackwater 100’ DS</a:t>
                      </a:r>
                    </a:p>
                  </a:txBody>
                  <a:tcPr marL="57881" marR="57881" marT="0" marB="0"/>
                </a:tc>
                <a:tc>
                  <a:txBody>
                    <a:bodyPr/>
                    <a:lstStyle/>
                    <a:p>
                      <a:pPr>
                        <a:lnSpc>
                          <a:spcPct val="115000"/>
                        </a:lnSpc>
                        <a:spcAft>
                          <a:spcPts val="300"/>
                        </a:spcAft>
                      </a:pPr>
                      <a:r>
                        <a:rPr lang="en-GB" sz="1400" kern="100" dirty="0">
                          <a:effectLst/>
                        </a:rPr>
                        <a:t>59 Fd Coy</a:t>
                      </a:r>
                    </a:p>
                  </a:txBody>
                  <a:tcPr marL="57881" marR="57881" marT="0" marB="0"/>
                </a:tc>
                <a:tc>
                  <a:txBody>
                    <a:bodyPr/>
                    <a:lstStyle/>
                    <a:p>
                      <a:pPr>
                        <a:lnSpc>
                          <a:spcPct val="115000"/>
                        </a:lnSpc>
                        <a:spcAft>
                          <a:spcPts val="300"/>
                        </a:spcAft>
                      </a:pPr>
                      <a:r>
                        <a:rPr lang="en-GB" sz="1400" kern="100" dirty="0">
                          <a:effectLst/>
                        </a:rPr>
                        <a:t>Failed 11/12 May</a:t>
                      </a:r>
                    </a:p>
                  </a:txBody>
                  <a:tcPr marL="57881" marR="57881" marT="0" marB="0"/>
                </a:tc>
                <a:extLst>
                  <a:ext uri="{0D108BD9-81ED-4DB2-BD59-A6C34878D82A}">
                    <a16:rowId xmlns:a16="http://schemas.microsoft.com/office/drawing/2014/main" val="4270307405"/>
                  </a:ext>
                </a:extLst>
              </a:tr>
              <a:tr h="384806">
                <a:tc>
                  <a:txBody>
                    <a:bodyPr/>
                    <a:lstStyle/>
                    <a:p>
                      <a:pPr>
                        <a:lnSpc>
                          <a:spcPct val="115000"/>
                        </a:lnSpc>
                        <a:spcAft>
                          <a:spcPts val="300"/>
                        </a:spcAft>
                      </a:pPr>
                      <a:r>
                        <a:rPr lang="en-GB" sz="1400" kern="100" dirty="0">
                          <a:effectLst/>
                        </a:rPr>
                        <a:t>Congo 100’ TS</a:t>
                      </a:r>
                    </a:p>
                  </a:txBody>
                  <a:tcPr marL="57881" marR="57881" marT="0" marB="0"/>
                </a:tc>
                <a:tc>
                  <a:txBody>
                    <a:bodyPr/>
                    <a:lstStyle/>
                    <a:p>
                      <a:pPr>
                        <a:lnSpc>
                          <a:spcPct val="115000"/>
                        </a:lnSpc>
                        <a:spcAft>
                          <a:spcPts val="300"/>
                        </a:spcAft>
                      </a:pPr>
                      <a:r>
                        <a:rPr lang="en-GB" sz="1400" kern="100" dirty="0">
                          <a:effectLst/>
                        </a:rPr>
                        <a:t>7 Fd Coy</a:t>
                      </a:r>
                    </a:p>
                  </a:txBody>
                  <a:tcPr marL="57881" marR="57881" marT="0" marB="0"/>
                </a:tc>
                <a:tc>
                  <a:txBody>
                    <a:bodyPr/>
                    <a:lstStyle/>
                    <a:p>
                      <a:pPr>
                        <a:lnSpc>
                          <a:spcPct val="115000"/>
                        </a:lnSpc>
                        <a:spcAft>
                          <a:spcPts val="300"/>
                        </a:spcAft>
                      </a:pPr>
                      <a:r>
                        <a:rPr lang="en-GB" sz="1400" kern="100" dirty="0">
                          <a:effectLst/>
                        </a:rPr>
                        <a:t>Failed 11/12 May</a:t>
                      </a:r>
                    </a:p>
                  </a:txBody>
                  <a:tcPr marL="57881" marR="57881" marT="0" marB="0"/>
                </a:tc>
                <a:extLst>
                  <a:ext uri="{0D108BD9-81ED-4DB2-BD59-A6C34878D82A}">
                    <a16:rowId xmlns:a16="http://schemas.microsoft.com/office/drawing/2014/main" val="2508555065"/>
                  </a:ext>
                </a:extLst>
              </a:tr>
              <a:tr h="313694">
                <a:tc>
                  <a:txBody>
                    <a:bodyPr/>
                    <a:lstStyle/>
                    <a:p>
                      <a:pPr>
                        <a:lnSpc>
                          <a:spcPct val="115000"/>
                        </a:lnSpc>
                        <a:spcAft>
                          <a:spcPts val="300"/>
                        </a:spcAft>
                      </a:pPr>
                      <a:r>
                        <a:rPr lang="en-GB" sz="1400" kern="100" dirty="0">
                          <a:effectLst/>
                        </a:rPr>
                        <a:t>8th Indian Div area</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a:effectLst/>
                        </a:rPr>
                        <a:t> </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249122424"/>
                  </a:ext>
                </a:extLst>
              </a:tr>
              <a:tr h="406400">
                <a:tc>
                  <a:txBody>
                    <a:bodyPr/>
                    <a:lstStyle/>
                    <a:p>
                      <a:pPr>
                        <a:lnSpc>
                          <a:spcPct val="115000"/>
                        </a:lnSpc>
                        <a:spcAft>
                          <a:spcPts val="300"/>
                        </a:spcAft>
                      </a:pPr>
                      <a:r>
                        <a:rPr lang="en-GB" sz="1400" kern="100" dirty="0">
                          <a:effectLst/>
                        </a:rPr>
                        <a:t>Cardiff 90’ TS</a:t>
                      </a:r>
                    </a:p>
                  </a:txBody>
                  <a:tcPr marL="57881" marR="57881" marT="0" marB="0"/>
                </a:tc>
                <a:tc>
                  <a:txBody>
                    <a:bodyPr/>
                    <a:lstStyle/>
                    <a:p>
                      <a:pPr>
                        <a:lnSpc>
                          <a:spcPct val="115000"/>
                        </a:lnSpc>
                        <a:spcAft>
                          <a:spcPts val="300"/>
                        </a:spcAft>
                      </a:pPr>
                      <a:r>
                        <a:rPr lang="en-GB" sz="1400" kern="100" dirty="0">
                          <a:effectLst/>
                        </a:rPr>
                        <a:t>7 Fd Coy Indian Engrs</a:t>
                      </a:r>
                    </a:p>
                  </a:txBody>
                  <a:tcPr marL="57881" marR="57881" marT="0" marB="0"/>
                </a:tc>
                <a:tc>
                  <a:txBody>
                    <a:bodyPr/>
                    <a:lstStyle/>
                    <a:p>
                      <a:pPr>
                        <a:lnSpc>
                          <a:spcPct val="115000"/>
                        </a:lnSpc>
                        <a:spcAft>
                          <a:spcPts val="300"/>
                        </a:spcAft>
                      </a:pPr>
                      <a:r>
                        <a:rPr lang="en-GB" sz="1400" kern="100" dirty="0">
                          <a:effectLst/>
                        </a:rPr>
                        <a:t>Failed 11/12 May</a:t>
                      </a:r>
                    </a:p>
                  </a:txBody>
                  <a:tcPr marL="57881" marR="57881" marT="0" marB="0"/>
                </a:tc>
                <a:extLst>
                  <a:ext uri="{0D108BD9-81ED-4DB2-BD59-A6C34878D82A}">
                    <a16:rowId xmlns:a16="http://schemas.microsoft.com/office/drawing/2014/main" val="2661021597"/>
                  </a:ext>
                </a:extLst>
              </a:tr>
              <a:tr h="517046">
                <a:tc>
                  <a:txBody>
                    <a:bodyPr/>
                    <a:lstStyle/>
                    <a:p>
                      <a:pPr>
                        <a:lnSpc>
                          <a:spcPct val="115000"/>
                        </a:lnSpc>
                        <a:spcAft>
                          <a:spcPts val="300"/>
                        </a:spcAft>
                      </a:pPr>
                      <a:r>
                        <a:rPr lang="en-GB" sz="1400" kern="100" dirty="0">
                          <a:effectLst/>
                        </a:rPr>
                        <a:t>London 90’ TS &amp; 40’ DS on home approaches.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dirty="0">
                          <a:effectLst/>
                        </a:rPr>
                        <a:t>577 Fd Coy, XIII Corps Tps</a:t>
                      </a:r>
                    </a:p>
                    <a:p>
                      <a:pPr>
                        <a:lnSpc>
                          <a:spcPct val="115000"/>
                        </a:lnSpc>
                        <a:spcAft>
                          <a:spcPts val="300"/>
                        </a:spcAft>
                      </a:pPr>
                      <a:r>
                        <a:rPr lang="en-GB" sz="1400" kern="100" dirty="0">
                          <a:effectLst/>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kern="100" dirty="0">
                          <a:effectLst/>
                        </a:rPr>
                        <a:t>Stopped night 11/12 May</a:t>
                      </a:r>
                    </a:p>
                  </a:txBody>
                  <a:tcPr marL="57881" marR="57881" marT="0" marB="0"/>
                </a:tc>
                <a:extLst>
                  <a:ext uri="{0D108BD9-81ED-4DB2-BD59-A6C34878D82A}">
                    <a16:rowId xmlns:a16="http://schemas.microsoft.com/office/drawing/2014/main" val="2751063124"/>
                  </a:ext>
                </a:extLst>
              </a:tr>
              <a:tr h="517046">
                <a:tc>
                  <a:txBody>
                    <a:bodyPr/>
                    <a:lstStyle/>
                    <a:p>
                      <a:pPr>
                        <a:lnSpc>
                          <a:spcPct val="115000"/>
                        </a:lnSpc>
                        <a:spcAft>
                          <a:spcPts val="300"/>
                        </a:spcAft>
                      </a:pPr>
                      <a:r>
                        <a:rPr lang="en-GB" sz="1400" kern="100" dirty="0">
                          <a:effectLst/>
                        </a:rPr>
                        <a:t>Oxford 90’ DS</a:t>
                      </a:r>
                    </a:p>
                  </a:txBody>
                  <a:tcPr marL="57881" marR="57881" marT="0" marB="0"/>
                </a:tc>
                <a:tc>
                  <a:txBody>
                    <a:bodyPr/>
                    <a:lstStyle/>
                    <a:p>
                      <a:pPr>
                        <a:lnSpc>
                          <a:spcPct val="115000"/>
                        </a:lnSpc>
                        <a:spcAft>
                          <a:spcPts val="300"/>
                        </a:spcAft>
                      </a:pPr>
                      <a:r>
                        <a:rPr lang="en-GB" sz="1400" kern="100">
                          <a:effectLst/>
                        </a:rPr>
                        <a:t>66 Fd Coy Indian Engrs</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b="1" kern="100" dirty="0">
                          <a:effectLst/>
                        </a:rPr>
                        <a:t>Two rafts early on 12 May</a:t>
                      </a:r>
                    </a:p>
                    <a:p>
                      <a:pPr>
                        <a:lnSpc>
                          <a:spcPct val="115000"/>
                        </a:lnSpc>
                        <a:spcAft>
                          <a:spcPts val="300"/>
                        </a:spcAft>
                      </a:pPr>
                      <a:r>
                        <a:rPr lang="en-GB" sz="1400" b="1" kern="100" dirty="0">
                          <a:effectLst/>
                        </a:rPr>
                        <a:t>Bridge 12 May</a:t>
                      </a:r>
                      <a:endParaRPr lang="en-GB"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1778330408"/>
                  </a:ext>
                </a:extLst>
              </a:tr>
              <a:tr h="517046">
                <a:tc>
                  <a:txBody>
                    <a:bodyPr/>
                    <a:lstStyle/>
                    <a:p>
                      <a:pPr>
                        <a:lnSpc>
                          <a:spcPct val="115000"/>
                        </a:lnSpc>
                        <a:spcAft>
                          <a:spcPts val="300"/>
                        </a:spcAft>
                      </a:pPr>
                      <a:r>
                        <a:rPr lang="en-GB" sz="1400" kern="100" dirty="0">
                          <a:effectLst/>
                        </a:rPr>
                        <a:t>Plymouth 100’ DS</a:t>
                      </a:r>
                    </a:p>
                  </a:txBody>
                  <a:tcPr marL="57881" marR="57881" marT="0" marB="0"/>
                </a:tc>
                <a:tc>
                  <a:txBody>
                    <a:bodyPr/>
                    <a:lstStyle/>
                    <a:p>
                      <a:pPr>
                        <a:lnSpc>
                          <a:spcPct val="115000"/>
                        </a:lnSpc>
                        <a:spcAft>
                          <a:spcPts val="300"/>
                        </a:spcAft>
                      </a:pPr>
                      <a:r>
                        <a:rPr lang="en-GB" sz="1400" kern="100" dirty="0">
                          <a:effectLst/>
                        </a:rPr>
                        <a:t>69 Fd Coy Indian Engrs </a:t>
                      </a:r>
                    </a:p>
                    <a:p>
                      <a:pPr>
                        <a:lnSpc>
                          <a:spcPct val="115000"/>
                        </a:lnSpc>
                        <a:spcAft>
                          <a:spcPts val="300"/>
                        </a:spcAft>
                      </a:pPr>
                      <a:r>
                        <a:rPr lang="en-GB" sz="1400" kern="100" dirty="0">
                          <a:effectLst/>
                        </a:rPr>
                        <a:t>Canadian Churchill tank launched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400" b="1" kern="100" dirty="0">
                          <a:effectLst/>
                        </a:rPr>
                        <a:t>Open 12 May – limited traffic.</a:t>
                      </a:r>
                    </a:p>
                    <a:p>
                      <a:pPr>
                        <a:lnSpc>
                          <a:spcPct val="115000"/>
                        </a:lnSpc>
                        <a:spcAft>
                          <a:spcPts val="300"/>
                        </a:spcAft>
                      </a:pPr>
                      <a:r>
                        <a:rPr lang="en-GB" sz="1400" b="1" kern="100" dirty="0">
                          <a:effectLst/>
                        </a:rPr>
                        <a:t>40’ SS later added over boggy ground.</a:t>
                      </a:r>
                      <a:endParaRPr lang="en-GB"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584008076"/>
                  </a:ext>
                </a:extLst>
              </a:tr>
              <a:tr h="341162">
                <a:tc>
                  <a:txBody>
                    <a:bodyPr/>
                    <a:lstStyle/>
                    <a:p>
                      <a:pPr>
                        <a:lnSpc>
                          <a:spcPct val="115000"/>
                        </a:lnSpc>
                        <a:spcAft>
                          <a:spcPts val="300"/>
                        </a:spcAft>
                      </a:pPr>
                      <a:r>
                        <a:rPr lang="en-GB" sz="1400" kern="100" dirty="0">
                          <a:effectLst/>
                        </a:rPr>
                        <a:t>Quebec 80’ DS Cl. 40</a:t>
                      </a:r>
                    </a:p>
                  </a:txBody>
                  <a:tcPr marL="57881" marR="57881" marT="0" marB="0"/>
                </a:tc>
                <a:tc>
                  <a:txBody>
                    <a:bodyPr/>
                    <a:lstStyle/>
                    <a:p>
                      <a:pPr>
                        <a:lnSpc>
                          <a:spcPct val="115000"/>
                        </a:lnSpc>
                        <a:spcAft>
                          <a:spcPts val="300"/>
                        </a:spcAft>
                      </a:pPr>
                      <a:r>
                        <a:rPr lang="en-GB" sz="1400" kern="100">
                          <a:effectLst/>
                        </a:rPr>
                        <a:t>1 Fd Coy RCE</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975341518"/>
                  </a:ext>
                </a:extLst>
              </a:tr>
              <a:tr h="406400">
                <a:tc>
                  <a:txBody>
                    <a:bodyPr/>
                    <a:lstStyle/>
                    <a:p>
                      <a:pPr>
                        <a:lnSpc>
                          <a:spcPct val="115000"/>
                        </a:lnSpc>
                        <a:spcAft>
                          <a:spcPts val="300"/>
                        </a:spcAft>
                      </a:pPr>
                      <a:r>
                        <a:rPr lang="en-GB" sz="1400" kern="100" dirty="0">
                          <a:effectLst/>
                        </a:rPr>
                        <a:t>Tonbridge 110’ TS</a:t>
                      </a:r>
                    </a:p>
                  </a:txBody>
                  <a:tcPr marL="57881" marR="57881" marT="0" marB="0"/>
                </a:tc>
                <a:tc>
                  <a:txBody>
                    <a:bodyPr/>
                    <a:lstStyle/>
                    <a:p>
                      <a:pPr>
                        <a:lnSpc>
                          <a:spcPct val="115000"/>
                        </a:lnSpc>
                        <a:spcAft>
                          <a:spcPts val="300"/>
                        </a:spcAft>
                      </a:pPr>
                      <a:r>
                        <a:rPr lang="en-GB" sz="1400" kern="100" dirty="0">
                          <a:effectLst/>
                        </a:rPr>
                        <a:t>56 Fd Coy, XIII Corps </a:t>
                      </a:r>
                      <a:r>
                        <a:rPr lang="en-GB" sz="1400" kern="100" dirty="0" err="1">
                          <a:effectLst/>
                        </a:rPr>
                        <a:t>Tps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1300022423"/>
                  </a:ext>
                </a:extLst>
              </a:tr>
              <a:tr h="355600">
                <a:tc>
                  <a:txBody>
                    <a:bodyPr/>
                    <a:lstStyle/>
                    <a:p>
                      <a:pPr>
                        <a:lnSpc>
                          <a:spcPct val="115000"/>
                        </a:lnSpc>
                        <a:spcAft>
                          <a:spcPts val="300"/>
                        </a:spcAft>
                      </a:pPr>
                      <a:r>
                        <a:rPr lang="en-GB" sz="1400" kern="100" dirty="0">
                          <a:effectLst/>
                        </a:rPr>
                        <a:t>Edenbridge 90’ DS</a:t>
                      </a:r>
                    </a:p>
                  </a:txBody>
                  <a:tcPr marL="57881" marR="57881" marT="0" marB="0"/>
                </a:tc>
                <a:tc>
                  <a:txBody>
                    <a:bodyPr/>
                    <a:lstStyle/>
                    <a:p>
                      <a:pPr>
                        <a:lnSpc>
                          <a:spcPct val="115000"/>
                        </a:lnSpc>
                        <a:spcAft>
                          <a:spcPts val="300"/>
                        </a:spcAft>
                      </a:pPr>
                      <a:r>
                        <a:rPr lang="en-GB" sz="1400" kern="100">
                          <a:effectLst/>
                        </a:rPr>
                        <a:t>56 Fd Coy, XIII Corps Tps</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868046859"/>
                  </a:ext>
                </a:extLst>
              </a:tr>
              <a:tr h="406400">
                <a:tc>
                  <a:txBody>
                    <a:bodyPr/>
                    <a:lstStyle/>
                    <a:p>
                      <a:pPr>
                        <a:lnSpc>
                          <a:spcPct val="115000"/>
                        </a:lnSpc>
                        <a:spcAft>
                          <a:spcPts val="300"/>
                        </a:spcAft>
                      </a:pPr>
                      <a:r>
                        <a:rPr lang="en-GB" sz="1400" kern="100" dirty="0">
                          <a:effectLst/>
                        </a:rPr>
                        <a:t>Swindon 80’ DS</a:t>
                      </a:r>
                    </a:p>
                  </a:txBody>
                  <a:tcPr marL="57881" marR="57881" marT="0" marB="0"/>
                </a:tc>
                <a:tc>
                  <a:txBody>
                    <a:bodyPr/>
                    <a:lstStyle/>
                    <a:p>
                      <a:pPr>
                        <a:lnSpc>
                          <a:spcPct val="115000"/>
                        </a:lnSpc>
                        <a:spcAft>
                          <a:spcPts val="300"/>
                        </a:spcAft>
                      </a:pPr>
                      <a:r>
                        <a:rPr lang="en-GB" sz="1400" kern="100" dirty="0">
                          <a:effectLst/>
                        </a:rPr>
                        <a:t>12 Fd Coy, Cdn Corps Tps</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885238183"/>
                  </a:ext>
                </a:extLst>
              </a:tr>
            </a:tbl>
          </a:graphicData>
        </a:graphic>
      </p:graphicFrame>
      <p:sp>
        <p:nvSpPr>
          <p:cNvPr id="3" name="Rectangle 2"/>
          <p:cNvSpPr/>
          <p:nvPr/>
        </p:nvSpPr>
        <p:spPr>
          <a:xfrm>
            <a:off x="1725707" y="4222549"/>
            <a:ext cx="8754035" cy="111610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9">
            <a:extLst>
              <a:ext uri="{FF2B5EF4-FFF2-40B4-BE49-F238E27FC236}">
                <a16:creationId xmlns:a16="http://schemas.microsoft.com/office/drawing/2014/main" id="{275910A3-4B9E-320F-944D-6B8F779FBC5B}"/>
              </a:ext>
            </a:extLst>
          </p:cNvPr>
          <p:cNvSpPr>
            <a:spLocks noChangeArrowheads="1"/>
          </p:cNvSpPr>
          <p:nvPr/>
        </p:nvSpPr>
        <p:spPr bwMode="auto">
          <a:xfrm>
            <a:off x="0" y="179"/>
            <a:ext cx="12192000" cy="1261884"/>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Status of crossing</a:t>
            </a:r>
          </a:p>
          <a:p>
            <a:pPr algn="ctr" eaLnBrk="1" hangingPunct="1">
              <a:lnSpc>
                <a:spcPct val="100000"/>
              </a:lnSpc>
              <a:spcBef>
                <a:spcPct val="0"/>
              </a:spcBef>
              <a:buFontTx/>
              <a:buNone/>
            </a:pPr>
            <a:r>
              <a:rPr lang="en-GB" b="1" dirty="0">
                <a:solidFill>
                  <a:schemeClr val="accent4">
                    <a:lumMod val="40000"/>
                    <a:lumOff val="60000"/>
                  </a:schemeClr>
                </a:solidFill>
                <a:latin typeface="Trajan Pro 3 Semibold" panose="02020502050503020301" pitchFamily="18" charset="0"/>
                <a:cs typeface="Arial" panose="020B0604020202020204" pitchFamily="34" charset="0"/>
              </a:rPr>
              <a:t>o</a:t>
            </a:r>
            <a:r>
              <a:rPr lang="en-GB" b="1" u="none" strike="noStrike" dirty="0">
                <a:solidFill>
                  <a:schemeClr val="accent4">
                    <a:lumMod val="40000"/>
                    <a:lumOff val="60000"/>
                  </a:schemeClr>
                </a:solidFill>
                <a:effectLst/>
                <a:latin typeface="Trajan Pro 3 Semibold" panose="02020502050503020301" pitchFamily="18" charset="0"/>
                <a:cs typeface="Arial" panose="020B0604020202020204" pitchFamily="34" charset="0"/>
              </a:rPr>
              <a:t>n the morning of 12 May</a:t>
            </a:r>
            <a:endParaRPr lang="en-GB"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1730483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D0D389-1CFB-25F6-CE0E-CE6BF0857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8574" y="697230"/>
            <a:ext cx="8014852" cy="5463540"/>
          </a:xfrm>
          <a:prstGeom prst="rect">
            <a:avLst/>
          </a:prstGeom>
        </p:spPr>
      </p:pic>
      <p:sp>
        <p:nvSpPr>
          <p:cNvPr id="2" name="TextBox 1">
            <a:extLst>
              <a:ext uri="{FF2B5EF4-FFF2-40B4-BE49-F238E27FC236}">
                <a16:creationId xmlns:a16="http://schemas.microsoft.com/office/drawing/2014/main" id="{D5FC621B-FB64-44D0-D4CF-558222E34138}"/>
              </a:ext>
            </a:extLst>
          </p:cNvPr>
          <p:cNvSpPr txBox="1"/>
          <p:nvPr/>
        </p:nvSpPr>
        <p:spPr>
          <a:xfrm>
            <a:off x="3213904" y="6354501"/>
            <a:ext cx="5764192" cy="369332"/>
          </a:xfrm>
          <a:prstGeom prst="rect">
            <a:avLst/>
          </a:prstGeom>
          <a:noFill/>
        </p:spPr>
        <p:txBody>
          <a:bodyPr wrap="square" rtlCol="0">
            <a:spAutoFit/>
          </a:bodyPr>
          <a:lstStyle/>
          <a:p>
            <a:pPr algn="ctr"/>
            <a:r>
              <a:rPr lang="en-GB" dirty="0">
                <a:latin typeface="Avenir Next" panose="020B0503020202020204" pitchFamily="34" charset="0"/>
              </a:rPr>
              <a:t>To be built sequentially by 225, 7 &amp; 59 Fd Coys.</a:t>
            </a:r>
          </a:p>
        </p:txBody>
      </p:sp>
    </p:spTree>
    <p:extLst>
      <p:ext uri="{BB962C8B-B14F-4D97-AF65-F5344CB8AC3E}">
        <p14:creationId xmlns:p14="http://schemas.microsoft.com/office/powerpoint/2010/main" val="2150893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0935" y="258274"/>
            <a:ext cx="7970129" cy="6341451"/>
          </a:xfrm>
          <a:prstGeom prst="rect">
            <a:avLst/>
          </a:prstGeom>
        </p:spPr>
      </p:pic>
      <p:pic>
        <p:nvPicPr>
          <p:cNvPr id="3" name="Picture 2">
            <a:extLst>
              <a:ext uri="{FF2B5EF4-FFF2-40B4-BE49-F238E27FC236}">
                <a16:creationId xmlns:a16="http://schemas.microsoft.com/office/drawing/2014/main" id="{3FD6BF44-8808-8219-26D6-72E9045AC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11" y="5172195"/>
            <a:ext cx="1293807" cy="1440000"/>
          </a:xfrm>
          <a:prstGeom prst="rect">
            <a:avLst/>
          </a:prstGeom>
        </p:spPr>
      </p:pic>
    </p:spTree>
    <p:extLst>
      <p:ext uri="{BB962C8B-B14F-4D97-AF65-F5344CB8AC3E}">
        <p14:creationId xmlns:p14="http://schemas.microsoft.com/office/powerpoint/2010/main" val="2841089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0700" y="1083897"/>
            <a:ext cx="8610600" cy="1037592"/>
          </a:xfrm>
          <a:prstGeom prst="rect">
            <a:avLst/>
          </a:prstGeom>
        </p:spPr>
        <p:txBody>
          <a:bodyPr wrap="square">
            <a:spAutoFit/>
          </a:bodyPr>
          <a:lstStyle/>
          <a:p>
            <a:pPr algn="ctr">
              <a:lnSpc>
                <a:spcPct val="115000"/>
              </a:lnSpc>
              <a:spcAft>
                <a:spcPts val="300"/>
              </a:spcAft>
            </a:pPr>
            <a:r>
              <a:rPr lang="en-GB" kern="100" dirty="0">
                <a:latin typeface="Avenir Next Medium" panose="020B0503020202020204" pitchFamily="34" charset="0"/>
                <a:ea typeface="Calibri" panose="020F0502020204030204" pitchFamily="34" charset="0"/>
                <a:cs typeface="Times New Roman" panose="02020603050405020304" pitchFamily="18" charset="0"/>
              </a:rPr>
              <a:t>There was almost continuous and sometimes extremely heavy enemy artillery, mortar and small arms fire throughout the night. Also, counter fire dropped short a number of times. Most omitted for clarity.</a:t>
            </a:r>
          </a:p>
        </p:txBody>
      </p:sp>
      <p:graphicFrame>
        <p:nvGraphicFramePr>
          <p:cNvPr id="3" name="Table 2"/>
          <p:cNvGraphicFramePr>
            <a:graphicFrameLocks noGrp="1"/>
          </p:cNvGraphicFramePr>
          <p:nvPr>
            <p:extLst>
              <p:ext uri="{D42A27DB-BD31-4B8C-83A1-F6EECF244321}">
                <p14:modId xmlns:p14="http://schemas.microsoft.com/office/powerpoint/2010/main" val="2788037468"/>
              </p:ext>
            </p:extLst>
          </p:nvPr>
        </p:nvGraphicFramePr>
        <p:xfrm>
          <a:off x="1816100" y="2440683"/>
          <a:ext cx="8610600" cy="3981607"/>
        </p:xfrm>
        <a:graphic>
          <a:graphicData uri="http://schemas.openxmlformats.org/drawingml/2006/table">
            <a:tbl>
              <a:tblPr firstRow="1" firstCol="1" bandRow="1">
                <a:tableStyleId>{5C22544A-7EE6-4342-B048-85BDC9FD1C3A}</a:tableStyleId>
              </a:tblPr>
              <a:tblGrid>
                <a:gridCol w="1016978">
                  <a:extLst>
                    <a:ext uri="{9D8B030D-6E8A-4147-A177-3AD203B41FA5}">
                      <a16:colId xmlns:a16="http://schemas.microsoft.com/office/drawing/2014/main" val="20000"/>
                    </a:ext>
                  </a:extLst>
                </a:gridCol>
                <a:gridCol w="7593622">
                  <a:extLst>
                    <a:ext uri="{9D8B030D-6E8A-4147-A177-3AD203B41FA5}">
                      <a16:colId xmlns:a16="http://schemas.microsoft.com/office/drawing/2014/main" val="20001"/>
                    </a:ext>
                  </a:extLst>
                </a:gridCol>
              </a:tblGrid>
              <a:tr h="471155">
                <a:tc>
                  <a:txBody>
                    <a:bodyPr/>
                    <a:lstStyle/>
                    <a:p>
                      <a:pPr>
                        <a:lnSpc>
                          <a:spcPct val="115000"/>
                        </a:lnSpc>
                        <a:spcAft>
                          <a:spcPts val="300"/>
                        </a:spcAft>
                      </a:pPr>
                      <a:r>
                        <a:rPr lang="en-GB" sz="1800" kern="100" dirty="0">
                          <a:effectLst/>
                        </a:rPr>
                        <a:t>Time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Event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610131">
                <a:tc>
                  <a:txBody>
                    <a:bodyPr/>
                    <a:lstStyle/>
                    <a:p>
                      <a:pPr>
                        <a:lnSpc>
                          <a:spcPct val="115000"/>
                        </a:lnSpc>
                        <a:spcAft>
                          <a:spcPts val="300"/>
                        </a:spcAft>
                      </a:pPr>
                      <a:r>
                        <a:rPr lang="en-GB" sz="1800" kern="100" dirty="0">
                          <a:effectLst/>
                        </a:rPr>
                        <a:t>1700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Works starts on track to bridge. 225 Coy bulldozing site. 7 &amp; 59 Coys to harbour area.</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610131">
                <a:tc>
                  <a:txBody>
                    <a:bodyPr/>
                    <a:lstStyle/>
                    <a:p>
                      <a:pPr>
                        <a:lnSpc>
                          <a:spcPct val="115000"/>
                        </a:lnSpc>
                        <a:spcAft>
                          <a:spcPts val="300"/>
                        </a:spcAft>
                      </a:pPr>
                      <a:r>
                        <a:rPr lang="en-GB" sz="1800" kern="100">
                          <a:effectLst/>
                        </a:rPr>
                        <a:t>1733</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Conditions most unfavourable, work has not started because lorries have not arrived.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22108">
                <a:tc>
                  <a:txBody>
                    <a:bodyPr/>
                    <a:lstStyle/>
                    <a:p>
                      <a:pPr>
                        <a:lnSpc>
                          <a:spcPct val="115000"/>
                        </a:lnSpc>
                        <a:spcAft>
                          <a:spcPts val="300"/>
                        </a:spcAft>
                      </a:pPr>
                      <a:r>
                        <a:rPr lang="en-GB" sz="1800" kern="100">
                          <a:effectLst/>
                        </a:rPr>
                        <a:t>1810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Approaches 25% complete. D6 bulldozer working on bank.</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38090">
                <a:tc>
                  <a:txBody>
                    <a:bodyPr/>
                    <a:lstStyle/>
                    <a:p>
                      <a:pPr>
                        <a:lnSpc>
                          <a:spcPct val="115000"/>
                        </a:lnSpc>
                        <a:spcAft>
                          <a:spcPts val="300"/>
                        </a:spcAft>
                      </a:pPr>
                      <a:r>
                        <a:rPr lang="en-GB" sz="1800" kern="100">
                          <a:effectLst/>
                        </a:rPr>
                        <a:t>1900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7 Coy moved to waiting area, the railway cutting.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13752">
                <a:tc>
                  <a:txBody>
                    <a:bodyPr/>
                    <a:lstStyle/>
                    <a:p>
                      <a:pPr>
                        <a:lnSpc>
                          <a:spcPct val="115000"/>
                        </a:lnSpc>
                        <a:spcAft>
                          <a:spcPts val="300"/>
                        </a:spcAft>
                      </a:pPr>
                      <a:r>
                        <a:rPr lang="en-GB" sz="1800" kern="100">
                          <a:effectLst/>
                        </a:rPr>
                        <a:t>1945</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7 Coy unloading party to site.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01583">
                <a:tc>
                  <a:txBody>
                    <a:bodyPr/>
                    <a:lstStyle/>
                    <a:p>
                      <a:pPr>
                        <a:lnSpc>
                          <a:spcPct val="115000"/>
                        </a:lnSpc>
                        <a:spcAft>
                          <a:spcPts val="300"/>
                        </a:spcAft>
                      </a:pPr>
                      <a:r>
                        <a:rPr lang="en-GB" sz="1800" kern="100">
                          <a:effectLst/>
                        </a:rPr>
                        <a:t>1950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b="1" kern="100" dirty="0">
                          <a:effectLst/>
                        </a:rPr>
                        <a:t>D6</a:t>
                      </a:r>
                      <a:r>
                        <a:rPr lang="en-GB" sz="1800" kern="100" dirty="0">
                          <a:effectLst/>
                        </a:rPr>
                        <a:t> now a casualty – replaced by </a:t>
                      </a:r>
                      <a:r>
                        <a:rPr lang="en-GB" sz="1800" b="1" kern="100" dirty="0">
                          <a:effectLst/>
                        </a:rPr>
                        <a:t>D4</a:t>
                      </a:r>
                      <a:endParaRPr lang="en-GB"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610131">
                <a:tc>
                  <a:txBody>
                    <a:bodyPr/>
                    <a:lstStyle/>
                    <a:p>
                      <a:pPr>
                        <a:lnSpc>
                          <a:spcPct val="115000"/>
                        </a:lnSpc>
                        <a:spcAft>
                          <a:spcPts val="300"/>
                        </a:spcAft>
                      </a:pPr>
                      <a:r>
                        <a:rPr lang="en-GB" sz="1800" kern="100">
                          <a:effectLst/>
                        </a:rPr>
                        <a:t>2000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59 Coy moved to waiting area. </a:t>
                      </a:r>
                      <a:r>
                        <a:rPr lang="en-GB" sz="1800" b="1" kern="100" dirty="0">
                          <a:effectLst/>
                        </a:rPr>
                        <a:t>D7</a:t>
                      </a:r>
                      <a:r>
                        <a:rPr lang="en-GB" sz="1800" kern="100" dirty="0">
                          <a:effectLst/>
                        </a:rPr>
                        <a:t> damaged. </a:t>
                      </a:r>
                      <a:r>
                        <a:rPr lang="en-GB" sz="1800" b="1" kern="100" dirty="0">
                          <a:effectLst/>
                        </a:rPr>
                        <a:t>D4</a:t>
                      </a:r>
                      <a:r>
                        <a:rPr lang="en-GB" sz="1800" kern="100" dirty="0">
                          <a:effectLst/>
                        </a:rPr>
                        <a:t> OK. </a:t>
                      </a:r>
                      <a:r>
                        <a:rPr lang="en-GB" sz="1800" b="1" kern="100" dirty="0">
                          <a:effectLst/>
                        </a:rPr>
                        <a:t>Maj Low (OC7) wounded</a:t>
                      </a:r>
                      <a:r>
                        <a:rPr lang="en-GB" sz="1800" kern="100" dirty="0">
                          <a:effectLst/>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
        <p:nvSpPr>
          <p:cNvPr id="4" name="TextBox 9">
            <a:extLst>
              <a:ext uri="{FF2B5EF4-FFF2-40B4-BE49-F238E27FC236}">
                <a16:creationId xmlns:a16="http://schemas.microsoft.com/office/drawing/2014/main" id="{02BDA0B0-2A2E-7491-15B5-82E505F88447}"/>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Timeline – Night of 12 – 13 May</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4007374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79076080"/>
              </p:ext>
            </p:extLst>
          </p:nvPr>
        </p:nvGraphicFramePr>
        <p:xfrm>
          <a:off x="1790700" y="330201"/>
          <a:ext cx="8686800" cy="6114974"/>
        </p:xfrm>
        <a:graphic>
          <a:graphicData uri="http://schemas.openxmlformats.org/drawingml/2006/table">
            <a:tbl>
              <a:tblPr firstRow="1" firstCol="1" bandRow="1">
                <a:tableStyleId>{5C22544A-7EE6-4342-B048-85BDC9FD1C3A}</a:tableStyleId>
              </a:tblPr>
              <a:tblGrid>
                <a:gridCol w="1123152">
                  <a:extLst>
                    <a:ext uri="{9D8B030D-6E8A-4147-A177-3AD203B41FA5}">
                      <a16:colId xmlns:a16="http://schemas.microsoft.com/office/drawing/2014/main" val="20000"/>
                    </a:ext>
                  </a:extLst>
                </a:gridCol>
                <a:gridCol w="7563648">
                  <a:extLst>
                    <a:ext uri="{9D8B030D-6E8A-4147-A177-3AD203B41FA5}">
                      <a16:colId xmlns:a16="http://schemas.microsoft.com/office/drawing/2014/main" val="20001"/>
                    </a:ext>
                  </a:extLst>
                </a:gridCol>
              </a:tblGrid>
              <a:tr h="376754">
                <a:tc>
                  <a:txBody>
                    <a:bodyPr/>
                    <a:lstStyle/>
                    <a:p>
                      <a:pPr>
                        <a:lnSpc>
                          <a:spcPct val="115000"/>
                        </a:lnSpc>
                        <a:spcAft>
                          <a:spcPts val="300"/>
                        </a:spcAft>
                      </a:pPr>
                      <a:r>
                        <a:rPr lang="en-GB" sz="1800" kern="100" dirty="0">
                          <a:effectLst/>
                        </a:rPr>
                        <a:t>Time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Event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376754">
                <a:tc>
                  <a:txBody>
                    <a:bodyPr/>
                    <a:lstStyle/>
                    <a:p>
                      <a:pPr>
                        <a:lnSpc>
                          <a:spcPct val="115000"/>
                        </a:lnSpc>
                        <a:spcAft>
                          <a:spcPts val="300"/>
                        </a:spcAft>
                      </a:pPr>
                      <a:r>
                        <a:rPr lang="en-GB" sz="1800" kern="100" dirty="0">
                          <a:effectLst/>
                        </a:rPr>
                        <a:t>2025</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Lt Severn of 7 Coy reported bulldozing complete, nose started.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76754">
                <a:tc>
                  <a:txBody>
                    <a:bodyPr/>
                    <a:lstStyle/>
                    <a:p>
                      <a:pPr>
                        <a:lnSpc>
                          <a:spcPct val="115000"/>
                        </a:lnSpc>
                        <a:spcAft>
                          <a:spcPts val="300"/>
                        </a:spcAft>
                      </a:pPr>
                      <a:r>
                        <a:rPr lang="en-GB" sz="1800" kern="100">
                          <a:effectLst/>
                        </a:rPr>
                        <a:t>2030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Track finished, launching rollers finished. Section of 7 Coy on site with 225 Coy.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76754">
                <a:tc>
                  <a:txBody>
                    <a:bodyPr/>
                    <a:lstStyle/>
                    <a:p>
                      <a:pPr>
                        <a:lnSpc>
                          <a:spcPct val="115000"/>
                        </a:lnSpc>
                        <a:spcAft>
                          <a:spcPts val="300"/>
                        </a:spcAft>
                      </a:pPr>
                      <a:r>
                        <a:rPr lang="en-GB" sz="1800" kern="100">
                          <a:effectLst/>
                        </a:rPr>
                        <a:t>2035</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Maj Low (OC 7) reported injured – both legs (time message received by CRE).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05983">
                <a:tc>
                  <a:txBody>
                    <a:bodyPr/>
                    <a:lstStyle/>
                    <a:p>
                      <a:pPr>
                        <a:lnSpc>
                          <a:spcPct val="115000"/>
                        </a:lnSpc>
                        <a:spcAft>
                          <a:spcPts val="300"/>
                        </a:spcAft>
                      </a:pPr>
                      <a:r>
                        <a:rPr lang="en-GB" sz="1800" kern="100" dirty="0">
                          <a:effectLst/>
                        </a:rPr>
                        <a:t>2130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Bridging lorries on site. Getting dark. Lt Notley and CSM Tatton (59 Coy) took control of bridging lorries, which were unloaded … 225 Coy withdrew except bank seat party which left at 2145.</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76754">
                <a:tc>
                  <a:txBody>
                    <a:bodyPr/>
                    <a:lstStyle/>
                    <a:p>
                      <a:pPr>
                        <a:lnSpc>
                          <a:spcPct val="115000"/>
                        </a:lnSpc>
                        <a:spcAft>
                          <a:spcPts val="300"/>
                        </a:spcAft>
                      </a:pPr>
                      <a:r>
                        <a:rPr lang="en-GB" sz="1800" kern="100">
                          <a:effectLst/>
                        </a:rPr>
                        <a:t>2135</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Require artillery concentration for at least one hour. Progress of bridge good but slow.</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677346">
                <a:tc>
                  <a:txBody>
                    <a:bodyPr/>
                    <a:lstStyle/>
                    <a:p>
                      <a:pPr>
                        <a:lnSpc>
                          <a:spcPct val="115000"/>
                        </a:lnSpc>
                        <a:spcAft>
                          <a:spcPts val="300"/>
                        </a:spcAft>
                      </a:pPr>
                      <a:r>
                        <a:rPr lang="en-GB" sz="1800" kern="100">
                          <a:effectLst/>
                        </a:rPr>
                        <a:t>2200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Launching nose complete. Lt Hobson (7 Coy) asked for 59 Coy support. Lt Bolton went with 2 Sect, tried to build ferry, failed.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647700">
                <a:tc>
                  <a:txBody>
                    <a:bodyPr/>
                    <a:lstStyle/>
                    <a:p>
                      <a:pPr>
                        <a:lnSpc>
                          <a:spcPct val="115000"/>
                        </a:lnSpc>
                        <a:spcAft>
                          <a:spcPts val="300"/>
                        </a:spcAft>
                      </a:pPr>
                      <a:r>
                        <a:rPr lang="en-GB" sz="1800" kern="100">
                          <a:effectLst/>
                        </a:rPr>
                        <a:t>2255</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Work 100% on near bank &amp; 30% complete far bank. Unloading 90% done. Bridge 30% complete.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376754">
                <a:tc>
                  <a:txBody>
                    <a:bodyPr/>
                    <a:lstStyle/>
                    <a:p>
                      <a:pPr>
                        <a:lnSpc>
                          <a:spcPct val="115000"/>
                        </a:lnSpc>
                        <a:spcAft>
                          <a:spcPts val="300"/>
                        </a:spcAft>
                      </a:pPr>
                      <a:r>
                        <a:rPr lang="en-GB" sz="1800" kern="100">
                          <a:effectLst/>
                        </a:rPr>
                        <a:t>2320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Still being shelled. Nose complete.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76754">
                <a:tc>
                  <a:txBody>
                    <a:bodyPr/>
                    <a:lstStyle/>
                    <a:p>
                      <a:pPr>
                        <a:lnSpc>
                          <a:spcPct val="115000"/>
                        </a:lnSpc>
                        <a:spcAft>
                          <a:spcPts val="300"/>
                        </a:spcAft>
                      </a:pPr>
                      <a:r>
                        <a:rPr lang="en-GB" sz="1800" kern="100">
                          <a:effectLst/>
                        </a:rPr>
                        <a:t>2359</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All stores unloaded. Bridge proper started. 59 Coy took over. </a:t>
                      </a:r>
                      <a:r>
                        <a:rPr lang="en-GB" sz="1800" b="1" kern="100" dirty="0">
                          <a:effectLst/>
                        </a:rPr>
                        <a:t>ETC 02.00</a:t>
                      </a:r>
                      <a:endParaRPr lang="en-GB"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376754">
                <a:tc>
                  <a:txBody>
                    <a:bodyPr/>
                    <a:lstStyle/>
                    <a:p>
                      <a:pPr>
                        <a:lnSpc>
                          <a:spcPct val="115000"/>
                        </a:lnSpc>
                        <a:spcAft>
                          <a:spcPts val="300"/>
                        </a:spcAft>
                      </a:pPr>
                      <a:r>
                        <a:rPr lang="en-GB" sz="1800" kern="100">
                          <a:effectLst/>
                        </a:rPr>
                        <a:t>0015</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8 Fd Sqn to clear enemy minefield.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596938">
                <a:tc>
                  <a:txBody>
                    <a:bodyPr/>
                    <a:lstStyle/>
                    <a:p>
                      <a:pPr>
                        <a:lnSpc>
                          <a:spcPct val="115000"/>
                        </a:lnSpc>
                        <a:spcAft>
                          <a:spcPts val="300"/>
                        </a:spcAft>
                      </a:pPr>
                      <a:r>
                        <a:rPr lang="en-GB" sz="1800" kern="100">
                          <a:effectLst/>
                        </a:rPr>
                        <a:t>0100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Sherman tanks heard; Daniell ran to turn them away. Enemy fire increased due to tanks. </a:t>
                      </a:r>
                      <a:r>
                        <a:rPr lang="en-GB" sz="1800" b="1" kern="100" dirty="0">
                          <a:effectLst/>
                        </a:rPr>
                        <a:t>ETC 03.00</a:t>
                      </a:r>
                      <a:endParaRPr lang="en-GB" sz="18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991620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32536482"/>
              </p:ext>
            </p:extLst>
          </p:nvPr>
        </p:nvGraphicFramePr>
        <p:xfrm>
          <a:off x="1828800" y="522952"/>
          <a:ext cx="8559800" cy="5783447"/>
        </p:xfrm>
        <a:graphic>
          <a:graphicData uri="http://schemas.openxmlformats.org/drawingml/2006/table">
            <a:tbl>
              <a:tblPr firstRow="1" firstCol="1" bandRow="1">
                <a:tableStyleId>{5C22544A-7EE6-4342-B048-85BDC9FD1C3A}</a:tableStyleId>
              </a:tblPr>
              <a:tblGrid>
                <a:gridCol w="1197973">
                  <a:extLst>
                    <a:ext uri="{9D8B030D-6E8A-4147-A177-3AD203B41FA5}">
                      <a16:colId xmlns:a16="http://schemas.microsoft.com/office/drawing/2014/main" val="20000"/>
                    </a:ext>
                  </a:extLst>
                </a:gridCol>
                <a:gridCol w="7361827">
                  <a:extLst>
                    <a:ext uri="{9D8B030D-6E8A-4147-A177-3AD203B41FA5}">
                      <a16:colId xmlns:a16="http://schemas.microsoft.com/office/drawing/2014/main" val="20001"/>
                    </a:ext>
                  </a:extLst>
                </a:gridCol>
              </a:tblGrid>
              <a:tr h="485381">
                <a:tc>
                  <a:txBody>
                    <a:bodyPr/>
                    <a:lstStyle/>
                    <a:p>
                      <a:pPr>
                        <a:lnSpc>
                          <a:spcPct val="115000"/>
                        </a:lnSpc>
                        <a:spcAft>
                          <a:spcPts val="300"/>
                        </a:spcAft>
                      </a:pPr>
                      <a:r>
                        <a:rPr lang="en-GB" sz="1800" kern="100" dirty="0">
                          <a:effectLst/>
                        </a:rPr>
                        <a:t>Time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Event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85381">
                <a:tc>
                  <a:txBody>
                    <a:bodyPr/>
                    <a:lstStyle/>
                    <a:p>
                      <a:pPr>
                        <a:lnSpc>
                          <a:spcPct val="115000"/>
                        </a:lnSpc>
                        <a:spcAft>
                          <a:spcPts val="300"/>
                        </a:spcAft>
                      </a:pPr>
                      <a:r>
                        <a:rPr lang="en-GB" sz="1800" kern="100" dirty="0">
                          <a:effectLst/>
                        </a:rPr>
                        <a:t>0130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All lorries unloaded. Bridge 60% complete. Bridge open at 0300 hours. Still being shelled.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043540">
                <a:tc>
                  <a:txBody>
                    <a:bodyPr/>
                    <a:lstStyle/>
                    <a:p>
                      <a:pPr>
                        <a:lnSpc>
                          <a:spcPct val="115000"/>
                        </a:lnSpc>
                        <a:spcAft>
                          <a:spcPts val="300"/>
                        </a:spcAft>
                      </a:pPr>
                      <a:r>
                        <a:rPr lang="en-GB" sz="1800" kern="100">
                          <a:effectLst/>
                        </a:rPr>
                        <a:t>0200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8 Fd Sqn recce group cleared; bridge reached far bank but lead transom stuck. Second machine gun taken on by Sgt Parry with Spr Halliday who also rescue of 8 Fd Sqn recce group.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81000">
                <a:tc>
                  <a:txBody>
                    <a:bodyPr/>
                    <a:lstStyle/>
                    <a:p>
                      <a:pPr>
                        <a:lnSpc>
                          <a:spcPct val="115000"/>
                        </a:lnSpc>
                        <a:spcAft>
                          <a:spcPts val="300"/>
                        </a:spcAft>
                      </a:pPr>
                      <a:r>
                        <a:rPr lang="en-GB" sz="1800" kern="100">
                          <a:effectLst/>
                        </a:rPr>
                        <a:t>0230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Bridge 75%. Some 7 Coy to bridge centre to deck down.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52819">
                <a:tc>
                  <a:txBody>
                    <a:bodyPr/>
                    <a:lstStyle/>
                    <a:p>
                      <a:pPr>
                        <a:lnSpc>
                          <a:spcPct val="115000"/>
                        </a:lnSpc>
                        <a:spcAft>
                          <a:spcPts val="300"/>
                        </a:spcAft>
                      </a:pPr>
                      <a:r>
                        <a:rPr lang="en-GB" sz="1800" kern="100">
                          <a:effectLst/>
                        </a:rPr>
                        <a:t>0330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Enemy MG in position on far bank. Infantry are assisting.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85381">
                <a:tc>
                  <a:txBody>
                    <a:bodyPr/>
                    <a:lstStyle/>
                    <a:p>
                      <a:pPr>
                        <a:lnSpc>
                          <a:spcPct val="115000"/>
                        </a:lnSpc>
                        <a:spcAft>
                          <a:spcPts val="300"/>
                        </a:spcAft>
                      </a:pPr>
                      <a:r>
                        <a:rPr lang="en-GB" sz="1800" kern="100">
                          <a:effectLst/>
                        </a:rPr>
                        <a:t>0330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Construction nose on rollers. Bridge proper still 20 feet short. </a:t>
                      </a:r>
                      <a:r>
                        <a:rPr lang="en-GB" sz="1800" b="1" kern="100" dirty="0">
                          <a:effectLst/>
                        </a:rPr>
                        <a:t>D4 damaged</a:t>
                      </a:r>
                      <a:r>
                        <a:rPr lang="en-GB" sz="1800" kern="100" dirty="0">
                          <a:effectLst/>
                        </a:rPr>
                        <a:t>, tank sent for.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385344">
                <a:tc>
                  <a:txBody>
                    <a:bodyPr/>
                    <a:lstStyle/>
                    <a:p>
                      <a:pPr>
                        <a:lnSpc>
                          <a:spcPct val="115000"/>
                        </a:lnSpc>
                        <a:spcAft>
                          <a:spcPts val="300"/>
                        </a:spcAft>
                      </a:pPr>
                      <a:r>
                        <a:rPr lang="en-GB" sz="1800" kern="100">
                          <a:effectLst/>
                        </a:rPr>
                        <a:t>0340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Bridge launched [by tank] – open to infantry.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06400">
                <a:tc>
                  <a:txBody>
                    <a:bodyPr/>
                    <a:lstStyle/>
                    <a:p>
                      <a:pPr>
                        <a:lnSpc>
                          <a:spcPct val="115000"/>
                        </a:lnSpc>
                        <a:spcAft>
                          <a:spcPts val="300"/>
                        </a:spcAft>
                      </a:pPr>
                      <a:r>
                        <a:rPr lang="en-GB" sz="1800" kern="100">
                          <a:effectLst/>
                        </a:rPr>
                        <a:t>0345</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Tank pushes bridge. More artillery fire due to noise of tank.</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406400">
                <a:tc>
                  <a:txBody>
                    <a:bodyPr/>
                    <a:lstStyle/>
                    <a:p>
                      <a:pPr>
                        <a:lnSpc>
                          <a:spcPct val="115000"/>
                        </a:lnSpc>
                        <a:spcAft>
                          <a:spcPts val="300"/>
                        </a:spcAft>
                      </a:pPr>
                      <a:r>
                        <a:rPr lang="en-GB" sz="1800" kern="100">
                          <a:effectLst/>
                        </a:rPr>
                        <a:t>0400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Very heavy shelling. Bridge complete, pushed off home bank rollers.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485381">
                <a:tc>
                  <a:txBody>
                    <a:bodyPr/>
                    <a:lstStyle/>
                    <a:p>
                      <a:pPr>
                        <a:lnSpc>
                          <a:spcPct val="115000"/>
                        </a:lnSpc>
                        <a:spcAft>
                          <a:spcPts val="300"/>
                        </a:spcAft>
                      </a:pPr>
                      <a:r>
                        <a:rPr lang="en-GB" sz="1800" kern="100">
                          <a:effectLst/>
                        </a:rPr>
                        <a:t>0430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Ramps started. All sappers building to finish [59 Coy &amp; a few from 7 &amp; 225]</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485381">
                <a:tc>
                  <a:txBody>
                    <a:bodyPr/>
                    <a:lstStyle/>
                    <a:p>
                      <a:pPr>
                        <a:lnSpc>
                          <a:spcPct val="115000"/>
                        </a:lnSpc>
                        <a:spcAft>
                          <a:spcPts val="300"/>
                        </a:spcAft>
                      </a:pPr>
                      <a:r>
                        <a:rPr lang="en-GB" sz="1800" kern="100">
                          <a:effectLst/>
                        </a:rPr>
                        <a:t>0500</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Maj Daniell reports the bridge complete. Handed over by Lt Boston to 578 Fd Coy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443235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5CFD5">
            <a:alpha val="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4A2186-B10B-CED0-89B2-941A83B1B7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440" y="384048"/>
            <a:ext cx="8961120" cy="6089904"/>
          </a:xfrm>
          <a:prstGeom prst="rect">
            <a:avLst/>
          </a:prstGeom>
        </p:spPr>
      </p:pic>
    </p:spTree>
    <p:extLst>
      <p:ext uri="{BB962C8B-B14F-4D97-AF65-F5344CB8AC3E}">
        <p14:creationId xmlns:p14="http://schemas.microsoft.com/office/powerpoint/2010/main" val="3376580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6025AC-BFDD-E439-DF0B-84AC3E0EE46B}"/>
              </a:ext>
            </a:extLst>
          </p:cNvPr>
          <p:cNvSpPr txBox="1"/>
          <p:nvPr/>
        </p:nvSpPr>
        <p:spPr>
          <a:xfrm>
            <a:off x="3931535" y="82549"/>
            <a:ext cx="4328932" cy="392159"/>
          </a:xfrm>
          <a:prstGeom prst="rect">
            <a:avLst/>
          </a:prstGeom>
          <a:noFill/>
        </p:spPr>
        <p:txBody>
          <a:bodyPr wrap="square">
            <a:spAutoFit/>
          </a:bodyPr>
          <a:lstStyle/>
          <a:p>
            <a:pPr algn="ctr">
              <a:lnSpc>
                <a:spcPct val="115000"/>
              </a:lnSpc>
              <a:spcAft>
                <a:spcPts val="300"/>
              </a:spcAft>
            </a:pPr>
            <a:r>
              <a:rPr lang="en-GB" b="1" kern="100" dirty="0">
                <a:latin typeface="Calibri" panose="020F0502020204030204" pitchFamily="34" charset="0"/>
                <a:ea typeface="Calibri" panose="020F0502020204030204" pitchFamily="34" charset="0"/>
                <a:cs typeface="Times New Roman" panose="02020603050405020304" pitchFamily="18" charset="0"/>
              </a:rPr>
              <a:t>Casualties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7162" y="583452"/>
            <a:ext cx="4257678" cy="4034350"/>
          </a:xfrm>
          <a:prstGeom prst="rect">
            <a:avLst/>
          </a:prstGeom>
        </p:spPr>
      </p:pic>
      <p:sp>
        <p:nvSpPr>
          <p:cNvPr id="5" name="TextBox 4"/>
          <p:cNvSpPr txBox="1"/>
          <p:nvPr/>
        </p:nvSpPr>
        <p:spPr>
          <a:xfrm>
            <a:off x="1770795" y="583453"/>
            <a:ext cx="1983035" cy="3862596"/>
          </a:xfrm>
          <a:prstGeom prst="rect">
            <a:avLst/>
          </a:prstGeom>
          <a:noFill/>
          <a:ln w="25400">
            <a:solidFill>
              <a:schemeClr val="tx1"/>
            </a:solidFill>
          </a:ln>
        </p:spPr>
        <p:txBody>
          <a:bodyPr wrap="square" rtlCol="0">
            <a:spAutoFit/>
          </a:bodyPr>
          <a:lstStyle/>
          <a:p>
            <a:pPr algn="ctr"/>
            <a:r>
              <a:rPr lang="en-GB" b="1" dirty="0">
                <a:latin typeface="Avenir Next" panose="020B0503020202020204" pitchFamily="34" charset="0"/>
              </a:rPr>
              <a:t>‘AMAZON’</a:t>
            </a:r>
          </a:p>
          <a:p>
            <a:pPr algn="ctr"/>
            <a:r>
              <a:rPr lang="en-GB" dirty="0">
                <a:latin typeface="Avenir Next" panose="020B0503020202020204" pitchFamily="34" charset="0"/>
              </a:rPr>
              <a:t>Bridge</a:t>
            </a:r>
          </a:p>
          <a:p>
            <a:pPr algn="ctr"/>
            <a:endParaRPr lang="en-GB" sz="900" dirty="0">
              <a:latin typeface="Avenir Next" panose="020B0503020202020204" pitchFamily="34" charset="0"/>
            </a:endParaRPr>
          </a:p>
          <a:p>
            <a:pPr algn="ctr"/>
            <a:r>
              <a:rPr lang="en-GB" dirty="0">
                <a:latin typeface="Avenir Next" panose="020B0503020202020204" pitchFamily="34" charset="0"/>
              </a:rPr>
              <a:t>The bridge that </a:t>
            </a:r>
          </a:p>
          <a:p>
            <a:pPr algn="ctr"/>
            <a:r>
              <a:rPr lang="en-GB" dirty="0">
                <a:latin typeface="Avenir Next" panose="020B0503020202020204" pitchFamily="34" charset="0"/>
              </a:rPr>
              <a:t>Had to be built</a:t>
            </a:r>
          </a:p>
          <a:p>
            <a:pPr algn="ctr"/>
            <a:r>
              <a:rPr lang="en-GB" dirty="0">
                <a:latin typeface="Avenir Next" panose="020B0503020202020204" pitchFamily="34" charset="0"/>
              </a:rPr>
              <a:t>“…at all  costs.”</a:t>
            </a:r>
          </a:p>
          <a:p>
            <a:pPr algn="ctr"/>
            <a:endParaRPr lang="en-GB" sz="900" dirty="0">
              <a:latin typeface="Avenir Next" panose="020B0503020202020204" pitchFamily="34" charset="0"/>
            </a:endParaRPr>
          </a:p>
          <a:p>
            <a:pPr algn="ctr"/>
            <a:r>
              <a:rPr lang="en-GB" sz="1600" dirty="0">
                <a:latin typeface="Avenir Next" panose="020B0503020202020204" pitchFamily="34" charset="0"/>
              </a:rPr>
              <a:t>Built 1700 hrs </a:t>
            </a:r>
          </a:p>
          <a:p>
            <a:pPr algn="ctr"/>
            <a:r>
              <a:rPr lang="en-GB" sz="1600" dirty="0">
                <a:latin typeface="Avenir Next" panose="020B0503020202020204" pitchFamily="34" charset="0"/>
              </a:rPr>
              <a:t>12th May</a:t>
            </a:r>
          </a:p>
          <a:p>
            <a:pPr algn="ctr"/>
            <a:r>
              <a:rPr lang="en-GB" sz="1600" dirty="0">
                <a:latin typeface="Avenir Next" panose="020B0503020202020204" pitchFamily="34" charset="0"/>
              </a:rPr>
              <a:t>To</a:t>
            </a:r>
          </a:p>
          <a:p>
            <a:pPr algn="ctr"/>
            <a:r>
              <a:rPr lang="en-GB" sz="1600" dirty="0">
                <a:latin typeface="Avenir Next" panose="020B0503020202020204" pitchFamily="34" charset="0"/>
              </a:rPr>
              <a:t>0500 hrs</a:t>
            </a:r>
          </a:p>
          <a:p>
            <a:pPr algn="ctr"/>
            <a:r>
              <a:rPr lang="en-GB" sz="1600" dirty="0">
                <a:latin typeface="Avenir Next" panose="020B0503020202020204" pitchFamily="34" charset="0"/>
              </a:rPr>
              <a:t>13th May 1944</a:t>
            </a:r>
          </a:p>
          <a:p>
            <a:pPr algn="ctr"/>
            <a:endParaRPr lang="en-GB" sz="900" dirty="0">
              <a:latin typeface="Avenir Next" panose="020B0503020202020204" pitchFamily="34" charset="0"/>
            </a:endParaRPr>
          </a:p>
          <a:p>
            <a:pPr algn="ctr"/>
            <a:r>
              <a:rPr lang="en-GB" sz="1600" dirty="0">
                <a:latin typeface="Avenir Next" panose="020B0503020202020204" pitchFamily="34" charset="0"/>
              </a:rPr>
              <a:t>72 officers and men killed and wounded</a:t>
            </a:r>
          </a:p>
        </p:txBody>
      </p:sp>
      <p:sp>
        <p:nvSpPr>
          <p:cNvPr id="6" name="TextBox 5"/>
          <p:cNvSpPr txBox="1"/>
          <p:nvPr/>
        </p:nvSpPr>
        <p:spPr>
          <a:xfrm>
            <a:off x="8438173" y="2000464"/>
            <a:ext cx="2009490" cy="2446824"/>
          </a:xfrm>
          <a:prstGeom prst="rect">
            <a:avLst/>
          </a:prstGeom>
          <a:noFill/>
        </p:spPr>
        <p:txBody>
          <a:bodyPr wrap="square" rtlCol="0">
            <a:spAutoFit/>
          </a:bodyPr>
          <a:lstStyle/>
          <a:p>
            <a:pPr algn="ctr"/>
            <a:r>
              <a:rPr lang="en-GB" b="1" dirty="0">
                <a:latin typeface="Avenir Next" panose="020B0503020202020204" pitchFamily="34" charset="0"/>
              </a:rPr>
              <a:t>ROYAL ENGINEERS </a:t>
            </a:r>
          </a:p>
          <a:p>
            <a:pPr algn="ctr"/>
            <a:r>
              <a:rPr lang="en-GB" dirty="0">
                <a:latin typeface="Avenir Next" panose="020B0503020202020204" pitchFamily="34" charset="0"/>
              </a:rPr>
              <a:t>of the</a:t>
            </a:r>
          </a:p>
          <a:p>
            <a:pPr algn="ctr"/>
            <a:r>
              <a:rPr lang="en-GB" dirty="0">
                <a:latin typeface="Avenir Next" panose="020B0503020202020204" pitchFamily="34" charset="0"/>
              </a:rPr>
              <a:t>4th British</a:t>
            </a:r>
          </a:p>
          <a:p>
            <a:pPr algn="ctr"/>
            <a:r>
              <a:rPr lang="en-GB" dirty="0">
                <a:latin typeface="Avenir Next" panose="020B0503020202020204" pitchFamily="34" charset="0"/>
              </a:rPr>
              <a:t>Infantry Division</a:t>
            </a:r>
          </a:p>
          <a:p>
            <a:pPr algn="ctr"/>
            <a:endParaRPr lang="en-GB" sz="900" dirty="0">
              <a:latin typeface="Avenir Next" panose="020B0503020202020204" pitchFamily="34" charset="0"/>
            </a:endParaRPr>
          </a:p>
          <a:p>
            <a:pPr algn="ctr"/>
            <a:r>
              <a:rPr lang="en-GB" dirty="0">
                <a:latin typeface="Avenir Next" panose="020B0503020202020204" pitchFamily="34" charset="0"/>
              </a:rPr>
              <a:t>7th Fd Coy RE</a:t>
            </a:r>
          </a:p>
          <a:p>
            <a:pPr algn="ctr"/>
            <a:r>
              <a:rPr lang="en-GB" dirty="0">
                <a:latin typeface="Avenir Next" panose="020B0503020202020204" pitchFamily="34" charset="0"/>
              </a:rPr>
              <a:t>59th Fd Coy RE</a:t>
            </a:r>
          </a:p>
          <a:p>
            <a:pPr algn="ctr"/>
            <a:r>
              <a:rPr lang="en-GB" dirty="0">
                <a:latin typeface="Avenir Next" panose="020B0503020202020204" pitchFamily="34" charset="0"/>
              </a:rPr>
              <a:t>225th Fd Coy RE</a:t>
            </a:r>
          </a:p>
        </p:txBody>
      </p:sp>
      <p:pic>
        <p:nvPicPr>
          <p:cNvPr id="7" name="Picture 6"/>
          <p:cNvPicPr>
            <a:picLocks noChangeAspect="1"/>
          </p:cNvPicPr>
          <p:nvPr/>
        </p:nvPicPr>
        <p:blipFill>
          <a:blip r:embed="rId4"/>
          <a:srcRect/>
          <a:stretch/>
        </p:blipFill>
        <p:spPr>
          <a:xfrm>
            <a:off x="8940099" y="700032"/>
            <a:ext cx="1005637" cy="1183852"/>
          </a:xfrm>
          <a:prstGeom prst="rect">
            <a:avLst/>
          </a:prstGeom>
        </p:spPr>
      </p:pic>
      <p:sp>
        <p:nvSpPr>
          <p:cNvPr id="8" name="Rectangle 7"/>
          <p:cNvSpPr/>
          <p:nvPr/>
        </p:nvSpPr>
        <p:spPr>
          <a:xfrm>
            <a:off x="8438173" y="583451"/>
            <a:ext cx="2009490" cy="3862597"/>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Table 8"/>
          <p:cNvGraphicFramePr>
            <a:graphicFrameLocks noGrp="1"/>
          </p:cNvGraphicFramePr>
          <p:nvPr>
            <p:extLst>
              <p:ext uri="{D42A27DB-BD31-4B8C-83A1-F6EECF244321}">
                <p14:modId xmlns:p14="http://schemas.microsoft.com/office/powerpoint/2010/main" val="3157228059"/>
              </p:ext>
            </p:extLst>
          </p:nvPr>
        </p:nvGraphicFramePr>
        <p:xfrm>
          <a:off x="2036523" y="4734382"/>
          <a:ext cx="8003517" cy="1902847"/>
        </p:xfrm>
        <a:graphic>
          <a:graphicData uri="http://schemas.openxmlformats.org/drawingml/2006/table">
            <a:tbl>
              <a:tblPr firstRow="1" firstCol="1" bandRow="1">
                <a:tableStyleId>{5C22544A-7EE6-4342-B048-85BDC9FD1C3A}</a:tableStyleId>
              </a:tblPr>
              <a:tblGrid>
                <a:gridCol w="1925658">
                  <a:extLst>
                    <a:ext uri="{9D8B030D-6E8A-4147-A177-3AD203B41FA5}">
                      <a16:colId xmlns:a16="http://schemas.microsoft.com/office/drawing/2014/main" val="20000"/>
                    </a:ext>
                  </a:extLst>
                </a:gridCol>
                <a:gridCol w="2700424">
                  <a:extLst>
                    <a:ext uri="{9D8B030D-6E8A-4147-A177-3AD203B41FA5}">
                      <a16:colId xmlns:a16="http://schemas.microsoft.com/office/drawing/2014/main" val="20001"/>
                    </a:ext>
                  </a:extLst>
                </a:gridCol>
                <a:gridCol w="1056990">
                  <a:extLst>
                    <a:ext uri="{9D8B030D-6E8A-4147-A177-3AD203B41FA5}">
                      <a16:colId xmlns:a16="http://schemas.microsoft.com/office/drawing/2014/main" val="20002"/>
                    </a:ext>
                  </a:extLst>
                </a:gridCol>
                <a:gridCol w="1225007">
                  <a:extLst>
                    <a:ext uri="{9D8B030D-6E8A-4147-A177-3AD203B41FA5}">
                      <a16:colId xmlns:a16="http://schemas.microsoft.com/office/drawing/2014/main" val="20003"/>
                    </a:ext>
                  </a:extLst>
                </a:gridCol>
                <a:gridCol w="1095438">
                  <a:extLst>
                    <a:ext uri="{9D8B030D-6E8A-4147-A177-3AD203B41FA5}">
                      <a16:colId xmlns:a16="http://schemas.microsoft.com/office/drawing/2014/main" val="20004"/>
                    </a:ext>
                  </a:extLst>
                </a:gridCol>
              </a:tblGrid>
              <a:tr h="465578">
                <a:tc>
                  <a:txBody>
                    <a:bodyPr/>
                    <a:lstStyle/>
                    <a:p>
                      <a:pPr>
                        <a:lnSpc>
                          <a:spcPct val="115000"/>
                        </a:lnSpc>
                        <a:spcAft>
                          <a:spcPts val="300"/>
                        </a:spcAft>
                      </a:pPr>
                      <a:r>
                        <a:rPr lang="en-GB" sz="1600" kern="100" dirty="0">
                          <a:effectLst/>
                        </a:rPr>
                        <a:t>Casualties</a:t>
                      </a:r>
                      <a:br>
                        <a:rPr lang="en-GB" sz="1600" kern="100" dirty="0">
                          <a:effectLst/>
                        </a:rPr>
                      </a:br>
                      <a:r>
                        <a:rPr lang="en-GB" sz="1600" kern="100" dirty="0">
                          <a:effectLst/>
                        </a:rPr>
                        <a:t>12 to 13 May</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300"/>
                        </a:spcAft>
                      </a:pPr>
                      <a:r>
                        <a:rPr lang="en-GB" sz="1600" kern="100" dirty="0">
                          <a:effectLst/>
                        </a:rPr>
                        <a:t>Killed in action (All ORs)</a:t>
                      </a:r>
                    </a:p>
                    <a:p>
                      <a:pPr algn="ctr">
                        <a:lnSpc>
                          <a:spcPct val="115000"/>
                        </a:lnSpc>
                        <a:spcAft>
                          <a:spcPts val="300"/>
                        </a:spcAft>
                      </a:pPr>
                      <a:r>
                        <a:rPr lang="en-GB" sz="1600" kern="100" dirty="0">
                          <a:effectLst/>
                        </a:rPr>
                        <a:t>(CWGC records)</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tc>
                <a:tc>
                  <a:txBody>
                    <a:bodyPr/>
                    <a:lstStyle/>
                    <a:p>
                      <a:pPr algn="ctr">
                        <a:lnSpc>
                          <a:spcPct val="115000"/>
                        </a:lnSpc>
                        <a:spcAft>
                          <a:spcPts val="300"/>
                        </a:spcAft>
                      </a:pPr>
                      <a:r>
                        <a:rPr lang="en-GB" sz="1600" kern="100" dirty="0">
                          <a:effectLst/>
                        </a:rPr>
                        <a:t>Officers</a:t>
                      </a:r>
                      <a:br>
                        <a:rPr lang="en-GB" sz="1600" kern="100" dirty="0">
                          <a:effectLst/>
                        </a:rPr>
                      </a:br>
                      <a:r>
                        <a:rPr lang="en-GB" sz="1600" kern="100" dirty="0">
                          <a:effectLst/>
                        </a:rPr>
                        <a:t>Wounded</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300"/>
                        </a:spcAft>
                      </a:pPr>
                      <a:r>
                        <a:rPr lang="en-GB" sz="1600" kern="100" dirty="0">
                          <a:effectLst/>
                        </a:rPr>
                        <a:t>ORs Wounded</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15000"/>
                        </a:lnSpc>
                        <a:spcAft>
                          <a:spcPts val="300"/>
                        </a:spcAft>
                      </a:pPr>
                      <a:r>
                        <a:rPr lang="en-GB" sz="1600" kern="100">
                          <a:effectLst/>
                        </a:rPr>
                        <a:t>Total</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tc>
                <a:extLst>
                  <a:ext uri="{0D108BD9-81ED-4DB2-BD59-A6C34878D82A}">
                    <a16:rowId xmlns:a16="http://schemas.microsoft.com/office/drawing/2014/main" val="10000"/>
                  </a:ext>
                </a:extLst>
              </a:tr>
              <a:tr h="327725">
                <a:tc>
                  <a:txBody>
                    <a:bodyPr/>
                    <a:lstStyle/>
                    <a:p>
                      <a:pPr>
                        <a:lnSpc>
                          <a:spcPct val="115000"/>
                        </a:lnSpc>
                        <a:spcAft>
                          <a:spcPts val="300"/>
                        </a:spcAft>
                      </a:pPr>
                      <a:r>
                        <a:rPr lang="en-GB" sz="1600" kern="100">
                          <a:effectLst/>
                        </a:rPr>
                        <a:t>7 Fd Coy</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dirty="0">
                          <a:effectLst/>
                        </a:rPr>
                        <a:t>2</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300"/>
                        </a:spcAft>
                      </a:pPr>
                      <a:r>
                        <a:rPr lang="en-GB" sz="1600" kern="100">
                          <a:effectLst/>
                        </a:rPr>
                        <a:t>3</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dirty="0">
                          <a:effectLst/>
                        </a:rPr>
                        <a:t>29</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a:effectLst/>
                        </a:rPr>
                        <a:t>34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1"/>
                  </a:ext>
                </a:extLst>
              </a:tr>
              <a:tr h="327725">
                <a:tc>
                  <a:txBody>
                    <a:bodyPr/>
                    <a:lstStyle/>
                    <a:p>
                      <a:pPr>
                        <a:lnSpc>
                          <a:spcPct val="115000"/>
                        </a:lnSpc>
                        <a:spcAft>
                          <a:spcPts val="300"/>
                        </a:spcAft>
                      </a:pPr>
                      <a:r>
                        <a:rPr lang="en-GB" sz="1600" kern="100">
                          <a:effectLst/>
                        </a:rPr>
                        <a:t>59 Fd Coy</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dirty="0">
                          <a:effectLst/>
                        </a:rPr>
                        <a:t>3</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300"/>
                        </a:spcAft>
                      </a:pPr>
                      <a:r>
                        <a:rPr lang="en-GB" sz="1600" kern="100" dirty="0">
                          <a:effectLst/>
                        </a:rPr>
                        <a:t>1</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a:effectLst/>
                        </a:rPr>
                        <a:t>18</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dirty="0">
                          <a:effectLst/>
                        </a:rPr>
                        <a:t>22</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2"/>
                  </a:ext>
                </a:extLst>
              </a:tr>
              <a:tr h="327725">
                <a:tc>
                  <a:txBody>
                    <a:bodyPr/>
                    <a:lstStyle/>
                    <a:p>
                      <a:pPr>
                        <a:lnSpc>
                          <a:spcPct val="115000"/>
                        </a:lnSpc>
                        <a:spcAft>
                          <a:spcPts val="300"/>
                        </a:spcAft>
                      </a:pPr>
                      <a:r>
                        <a:rPr lang="en-GB" sz="1600" kern="100">
                          <a:effectLst/>
                        </a:rPr>
                        <a:t>225 Fd Coy</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a:effectLst/>
                        </a:rPr>
                        <a:t>5</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300"/>
                        </a:spcAft>
                      </a:pPr>
                      <a:r>
                        <a:rPr lang="en-GB" sz="1600" kern="100" dirty="0">
                          <a:effectLst/>
                        </a:rPr>
                        <a:t>-</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dirty="0">
                          <a:effectLst/>
                        </a:rPr>
                        <a:t>5</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kern="100" dirty="0">
                          <a:effectLst/>
                        </a:rPr>
                        <a:t>10</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3"/>
                  </a:ext>
                </a:extLst>
              </a:tr>
              <a:tr h="327725">
                <a:tc>
                  <a:txBody>
                    <a:bodyPr/>
                    <a:lstStyle/>
                    <a:p>
                      <a:pPr>
                        <a:lnSpc>
                          <a:spcPct val="115000"/>
                        </a:lnSpc>
                        <a:spcAft>
                          <a:spcPts val="300"/>
                        </a:spcAft>
                      </a:pPr>
                      <a:r>
                        <a:rPr lang="en-GB" sz="1600" b="1" kern="100" dirty="0">
                          <a:effectLst/>
                        </a:rPr>
                        <a:t>Total</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b="1" kern="100" dirty="0">
                          <a:effectLst/>
                        </a:rPr>
                        <a:t>10</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15000"/>
                        </a:lnSpc>
                        <a:spcAft>
                          <a:spcPts val="300"/>
                        </a:spcAft>
                      </a:pPr>
                      <a:r>
                        <a:rPr lang="en-GB" sz="1600" b="1" kern="100" dirty="0">
                          <a:effectLst/>
                        </a:rPr>
                        <a:t>4</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b="1" kern="100" dirty="0">
                          <a:effectLst/>
                        </a:rPr>
                        <a:t>52</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c>
                  <a:txBody>
                    <a:bodyPr/>
                    <a:lstStyle/>
                    <a:p>
                      <a:pPr algn="ctr">
                        <a:lnSpc>
                          <a:spcPct val="115000"/>
                        </a:lnSpc>
                        <a:spcAft>
                          <a:spcPts val="300"/>
                        </a:spcAft>
                      </a:pPr>
                      <a:r>
                        <a:rPr lang="en-GB" sz="1600" b="1" kern="100" dirty="0">
                          <a:effectLst/>
                        </a:rPr>
                        <a:t>66</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4"/>
                  </a:ext>
                </a:extLst>
              </a:tr>
            </a:tbl>
          </a:graphicData>
        </a:graphic>
      </p:graphicFrame>
      <p:cxnSp>
        <p:nvCxnSpPr>
          <p:cNvPr id="12" name="Straight Arrow Connector 11"/>
          <p:cNvCxnSpPr/>
          <p:nvPr/>
        </p:nvCxnSpPr>
        <p:spPr>
          <a:xfrm flipV="1">
            <a:off x="3753830" y="3734719"/>
            <a:ext cx="590489" cy="46510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7384974" y="3899971"/>
            <a:ext cx="1053201" cy="27031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318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E3D0276-CABA-816B-6D74-83374EFE9C3C}"/>
              </a:ext>
            </a:extLst>
          </p:cNvPr>
          <p:cNvGraphicFramePr>
            <a:graphicFrameLocks noGrp="1"/>
          </p:cNvGraphicFramePr>
          <p:nvPr>
            <p:extLst>
              <p:ext uri="{D42A27DB-BD31-4B8C-83A1-F6EECF244321}">
                <p14:modId xmlns:p14="http://schemas.microsoft.com/office/powerpoint/2010/main" val="1365877401"/>
              </p:ext>
            </p:extLst>
          </p:nvPr>
        </p:nvGraphicFramePr>
        <p:xfrm>
          <a:off x="2351590" y="914400"/>
          <a:ext cx="7488820" cy="5810493"/>
        </p:xfrm>
        <a:graphic>
          <a:graphicData uri="http://schemas.openxmlformats.org/drawingml/2006/table">
            <a:tbl>
              <a:tblPr firstRow="1" firstCol="1" bandRow="1">
                <a:tableStyleId>{5C22544A-7EE6-4342-B048-85BDC9FD1C3A}</a:tableStyleId>
              </a:tblPr>
              <a:tblGrid>
                <a:gridCol w="1824217">
                  <a:extLst>
                    <a:ext uri="{9D8B030D-6E8A-4147-A177-3AD203B41FA5}">
                      <a16:colId xmlns:a16="http://schemas.microsoft.com/office/drawing/2014/main" val="852652997"/>
                    </a:ext>
                  </a:extLst>
                </a:gridCol>
                <a:gridCol w="2740984">
                  <a:extLst>
                    <a:ext uri="{9D8B030D-6E8A-4147-A177-3AD203B41FA5}">
                      <a16:colId xmlns:a16="http://schemas.microsoft.com/office/drawing/2014/main" val="457969258"/>
                    </a:ext>
                  </a:extLst>
                </a:gridCol>
                <a:gridCol w="2923619">
                  <a:extLst>
                    <a:ext uri="{9D8B030D-6E8A-4147-A177-3AD203B41FA5}">
                      <a16:colId xmlns:a16="http://schemas.microsoft.com/office/drawing/2014/main" val="1951462661"/>
                    </a:ext>
                  </a:extLst>
                </a:gridCol>
              </a:tblGrid>
              <a:tr h="266057">
                <a:tc>
                  <a:txBody>
                    <a:bodyPr/>
                    <a:lstStyle/>
                    <a:p>
                      <a:pPr>
                        <a:lnSpc>
                          <a:spcPct val="115000"/>
                        </a:lnSpc>
                        <a:spcAft>
                          <a:spcPts val="300"/>
                        </a:spcAft>
                      </a:pPr>
                      <a:r>
                        <a:rPr lang="en-GB" sz="1600" kern="100" dirty="0">
                          <a:effectLst/>
                        </a:rPr>
                        <a:t>Bridge</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kern="100">
                          <a:effectLst/>
                        </a:rPr>
                        <a:t>Field Company</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kern="100">
                          <a:effectLst/>
                        </a:rPr>
                        <a:t>When open</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632497876"/>
                  </a:ext>
                </a:extLst>
              </a:tr>
              <a:tr h="548758">
                <a:tc>
                  <a:txBody>
                    <a:bodyPr/>
                    <a:lstStyle/>
                    <a:p>
                      <a:pPr>
                        <a:lnSpc>
                          <a:spcPct val="115000"/>
                        </a:lnSpc>
                        <a:spcAft>
                          <a:spcPts val="300"/>
                        </a:spcAft>
                      </a:pPr>
                      <a:r>
                        <a:rPr lang="en-GB" sz="1600" kern="100">
                          <a:effectLst/>
                        </a:rPr>
                        <a:t>4th British Inf Div area</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kern="100" dirty="0">
                          <a:effectLst/>
                        </a:rPr>
                        <a:t> </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kern="100">
                          <a:effectLst/>
                        </a:rPr>
                        <a:t>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609987478"/>
                  </a:ext>
                </a:extLst>
              </a:tr>
              <a:tr h="280720">
                <a:tc>
                  <a:txBody>
                    <a:bodyPr/>
                    <a:lstStyle/>
                    <a:p>
                      <a:pPr>
                        <a:lnSpc>
                          <a:spcPct val="115000"/>
                        </a:lnSpc>
                        <a:spcAft>
                          <a:spcPts val="300"/>
                        </a:spcAft>
                      </a:pPr>
                      <a:r>
                        <a:rPr lang="en-GB" sz="1600" kern="100" dirty="0">
                          <a:effectLst/>
                        </a:rPr>
                        <a:t>Amazon 80’ DS</a:t>
                      </a:r>
                    </a:p>
                  </a:txBody>
                  <a:tcPr marL="57881" marR="57881" marT="0" marB="0"/>
                </a:tc>
                <a:tc>
                  <a:txBody>
                    <a:bodyPr/>
                    <a:lstStyle/>
                    <a:p>
                      <a:pPr>
                        <a:lnSpc>
                          <a:spcPct val="115000"/>
                        </a:lnSpc>
                        <a:spcAft>
                          <a:spcPts val="300"/>
                        </a:spcAft>
                      </a:pPr>
                      <a:r>
                        <a:rPr lang="en-GB" sz="1600" b="1" kern="100" dirty="0">
                          <a:effectLst/>
                        </a:rPr>
                        <a:t>225, 7, 59 and 578 Fd Coys</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Built 12/13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483928009"/>
                  </a:ext>
                </a:extLst>
              </a:tr>
              <a:tr h="273617">
                <a:tc>
                  <a:txBody>
                    <a:bodyPr/>
                    <a:lstStyle/>
                    <a:p>
                      <a:pPr>
                        <a:lnSpc>
                          <a:spcPct val="115000"/>
                        </a:lnSpc>
                        <a:spcAft>
                          <a:spcPts val="300"/>
                        </a:spcAft>
                      </a:pPr>
                      <a:r>
                        <a:rPr lang="en-GB" sz="1600" kern="100" dirty="0">
                          <a:effectLst/>
                        </a:rPr>
                        <a:t>Blackwater 100’ DS</a:t>
                      </a:r>
                    </a:p>
                  </a:txBody>
                  <a:tcPr marL="57881" marR="57881" marT="0" marB="0"/>
                </a:tc>
                <a:tc>
                  <a:txBody>
                    <a:bodyPr/>
                    <a:lstStyle/>
                    <a:p>
                      <a:pPr>
                        <a:lnSpc>
                          <a:spcPct val="115000"/>
                        </a:lnSpc>
                        <a:spcAft>
                          <a:spcPts val="300"/>
                        </a:spcAft>
                      </a:pPr>
                      <a:r>
                        <a:rPr lang="en-GB" sz="1600" b="1" kern="100" dirty="0">
                          <a:effectLst/>
                        </a:rPr>
                        <a:t>7 and 59 Fd Coys</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Built 14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4270307405"/>
                  </a:ext>
                </a:extLst>
              </a:tr>
              <a:tr h="266057">
                <a:tc>
                  <a:txBody>
                    <a:bodyPr/>
                    <a:lstStyle/>
                    <a:p>
                      <a:pPr>
                        <a:lnSpc>
                          <a:spcPct val="115000"/>
                        </a:lnSpc>
                        <a:spcAft>
                          <a:spcPts val="300"/>
                        </a:spcAft>
                      </a:pPr>
                      <a:r>
                        <a:rPr lang="en-GB" sz="1600" kern="100" dirty="0">
                          <a:effectLst/>
                        </a:rPr>
                        <a:t>Congo 100’ TS</a:t>
                      </a:r>
                    </a:p>
                  </a:txBody>
                  <a:tcPr marL="57881" marR="57881" marT="0" marB="0"/>
                </a:tc>
                <a:tc>
                  <a:txBody>
                    <a:bodyPr/>
                    <a:lstStyle/>
                    <a:p>
                      <a:pPr>
                        <a:lnSpc>
                          <a:spcPct val="115000"/>
                        </a:lnSpc>
                        <a:spcAft>
                          <a:spcPts val="300"/>
                        </a:spcAft>
                      </a:pPr>
                      <a:r>
                        <a:rPr lang="en-GB" sz="1600" b="1" kern="100" dirty="0">
                          <a:effectLst/>
                        </a:rPr>
                        <a:t>586 Army Fd Coy then 7 Fd Coy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Built 13/14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508555065"/>
                  </a:ext>
                </a:extLst>
              </a:tr>
              <a:tr h="266121">
                <a:tc>
                  <a:txBody>
                    <a:bodyPr/>
                    <a:lstStyle/>
                    <a:p>
                      <a:pPr>
                        <a:lnSpc>
                          <a:spcPct val="115000"/>
                        </a:lnSpc>
                        <a:spcAft>
                          <a:spcPts val="300"/>
                        </a:spcAft>
                      </a:pPr>
                      <a:r>
                        <a:rPr lang="en-GB" sz="1600" kern="100" dirty="0">
                          <a:effectLst/>
                        </a:rPr>
                        <a:t>8th Indian Div area</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kern="100">
                          <a:effectLst/>
                        </a:rPr>
                        <a:t>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kern="100">
                          <a:effectLst/>
                        </a:rPr>
                        <a:t>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249122424"/>
                  </a:ext>
                </a:extLst>
              </a:tr>
              <a:tr h="266057">
                <a:tc>
                  <a:txBody>
                    <a:bodyPr/>
                    <a:lstStyle/>
                    <a:p>
                      <a:pPr>
                        <a:lnSpc>
                          <a:spcPct val="115000"/>
                        </a:lnSpc>
                        <a:spcAft>
                          <a:spcPts val="300"/>
                        </a:spcAft>
                      </a:pPr>
                      <a:r>
                        <a:rPr lang="en-GB" sz="1600" kern="100" dirty="0">
                          <a:effectLst/>
                        </a:rPr>
                        <a:t>Cardiff 90’ TS</a:t>
                      </a:r>
                    </a:p>
                  </a:txBody>
                  <a:tcPr marL="57881" marR="57881" marT="0" marB="0"/>
                </a:tc>
                <a:tc>
                  <a:txBody>
                    <a:bodyPr/>
                    <a:lstStyle/>
                    <a:p>
                      <a:pPr>
                        <a:lnSpc>
                          <a:spcPct val="115000"/>
                        </a:lnSpc>
                        <a:spcAft>
                          <a:spcPts val="300"/>
                        </a:spcAft>
                      </a:pPr>
                      <a:r>
                        <a:rPr lang="en-GB" sz="1600" b="1" kern="100" dirty="0">
                          <a:effectLst/>
                        </a:rPr>
                        <a:t>7 Fd Coy Indian Engrs</a:t>
                      </a:r>
                    </a:p>
                  </a:txBody>
                  <a:tcPr marL="57881" marR="57881" marT="0" marB="0"/>
                </a:tc>
                <a:tc>
                  <a:txBody>
                    <a:bodyPr/>
                    <a:lstStyle/>
                    <a:p>
                      <a:pPr>
                        <a:lnSpc>
                          <a:spcPct val="115000"/>
                        </a:lnSpc>
                        <a:spcAft>
                          <a:spcPts val="300"/>
                        </a:spcAft>
                      </a:pPr>
                      <a:r>
                        <a:rPr lang="en-GB" sz="1600" b="1" kern="100" dirty="0">
                          <a:effectLst/>
                        </a:rPr>
                        <a:t>Built 14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661021597"/>
                  </a:ext>
                </a:extLst>
              </a:tr>
              <a:tr h="831458">
                <a:tc>
                  <a:txBody>
                    <a:bodyPr/>
                    <a:lstStyle/>
                    <a:p>
                      <a:pPr>
                        <a:lnSpc>
                          <a:spcPct val="115000"/>
                        </a:lnSpc>
                        <a:spcAft>
                          <a:spcPts val="300"/>
                        </a:spcAft>
                      </a:pPr>
                      <a:r>
                        <a:rPr lang="en-GB" sz="1600" kern="100">
                          <a:effectLst/>
                        </a:rPr>
                        <a:t>London 90’ TS &amp; 40’ DS on home approaches.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577 Corps Fd Coy</a:t>
                      </a:r>
                    </a:p>
                    <a:p>
                      <a:pPr>
                        <a:lnSpc>
                          <a:spcPct val="115000"/>
                        </a:lnSpc>
                        <a:spcAft>
                          <a:spcPts val="300"/>
                        </a:spcAft>
                      </a:pPr>
                      <a:r>
                        <a:rPr lang="en-GB" sz="1600" b="1" kern="100" dirty="0">
                          <a:effectLst/>
                        </a:rPr>
                        <a:t> </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Completed by Corps Tps on 14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751063124"/>
                  </a:ext>
                </a:extLst>
              </a:tr>
              <a:tr h="587168">
                <a:tc>
                  <a:txBody>
                    <a:bodyPr/>
                    <a:lstStyle/>
                    <a:p>
                      <a:pPr>
                        <a:lnSpc>
                          <a:spcPct val="115000"/>
                        </a:lnSpc>
                        <a:spcAft>
                          <a:spcPts val="300"/>
                        </a:spcAft>
                      </a:pPr>
                      <a:r>
                        <a:rPr lang="en-GB" sz="1600" kern="100" dirty="0">
                          <a:effectLst/>
                        </a:rPr>
                        <a:t>Oxford 90’ DS</a:t>
                      </a:r>
                    </a:p>
                    <a:p>
                      <a:pPr>
                        <a:lnSpc>
                          <a:spcPct val="115000"/>
                        </a:lnSpc>
                        <a:spcAft>
                          <a:spcPts val="300"/>
                        </a:spcAft>
                      </a:pPr>
                      <a:r>
                        <a:rPr lang="en-GB" sz="1600" kern="100" dirty="0">
                          <a:effectLst/>
                        </a:rPr>
                        <a:t> </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66 Fd Coy Indian Engrs</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Two rafts early on 12 May</a:t>
                      </a:r>
                      <a:br>
                        <a:rPr lang="en-GB" sz="1600" b="1" kern="100" dirty="0">
                          <a:effectLst/>
                        </a:rPr>
                      </a:br>
                      <a:r>
                        <a:rPr lang="en-GB" sz="1600" b="1" kern="100" dirty="0">
                          <a:effectLst/>
                        </a:rPr>
                        <a:t>Bridge 12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1778330408"/>
                  </a:ext>
                </a:extLst>
              </a:tr>
              <a:tr h="831458">
                <a:tc>
                  <a:txBody>
                    <a:bodyPr/>
                    <a:lstStyle/>
                    <a:p>
                      <a:pPr>
                        <a:lnSpc>
                          <a:spcPct val="115000"/>
                        </a:lnSpc>
                        <a:spcAft>
                          <a:spcPts val="300"/>
                        </a:spcAft>
                      </a:pPr>
                      <a:r>
                        <a:rPr lang="en-GB" sz="1600" kern="100">
                          <a:effectLst/>
                        </a:rPr>
                        <a:t>Plymouth 100’ DS</a:t>
                      </a:r>
                    </a:p>
                    <a:p>
                      <a:pPr>
                        <a:lnSpc>
                          <a:spcPct val="115000"/>
                        </a:lnSpc>
                        <a:spcAft>
                          <a:spcPts val="300"/>
                        </a:spcAft>
                      </a:pPr>
                      <a:r>
                        <a:rPr lang="en-GB" sz="1600" kern="100">
                          <a:effectLst/>
                        </a:rPr>
                        <a:t> </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69 Fd Coy Indian Engrs </a:t>
                      </a:r>
                      <a:br>
                        <a:rPr lang="en-GB" sz="1600" b="1" kern="100" dirty="0">
                          <a:effectLst/>
                        </a:rPr>
                      </a:br>
                      <a:r>
                        <a:rPr lang="en-GB" sz="1600" b="1" kern="100" dirty="0">
                          <a:effectLst/>
                        </a:rPr>
                        <a:t>Canadian Churchill tank launched </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Open 12 May</a:t>
                      </a:r>
                      <a:br>
                        <a:rPr lang="en-GB" sz="1600" b="1" kern="100" dirty="0">
                          <a:effectLst/>
                        </a:rPr>
                      </a:br>
                      <a:r>
                        <a:rPr lang="en-GB" sz="1600" b="1" kern="100" dirty="0">
                          <a:effectLst/>
                        </a:rPr>
                        <a:t>40’ SS later added over boggy ground.</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584008076"/>
                  </a:ext>
                </a:extLst>
              </a:tr>
              <a:tr h="548758">
                <a:tc>
                  <a:txBody>
                    <a:bodyPr/>
                    <a:lstStyle/>
                    <a:p>
                      <a:pPr>
                        <a:lnSpc>
                          <a:spcPct val="115000"/>
                        </a:lnSpc>
                        <a:spcAft>
                          <a:spcPts val="300"/>
                        </a:spcAft>
                      </a:pPr>
                      <a:r>
                        <a:rPr lang="en-GB" sz="1600" kern="100" dirty="0">
                          <a:effectLst/>
                        </a:rPr>
                        <a:t>Quebec 80’ DS Cl. 40</a:t>
                      </a:r>
                    </a:p>
                  </a:txBody>
                  <a:tcPr marL="57881" marR="57881" marT="0" marB="0"/>
                </a:tc>
                <a:tc>
                  <a:txBody>
                    <a:bodyPr/>
                    <a:lstStyle/>
                    <a:p>
                      <a:pPr>
                        <a:lnSpc>
                          <a:spcPct val="115000"/>
                        </a:lnSpc>
                        <a:spcAft>
                          <a:spcPts val="300"/>
                        </a:spcAft>
                      </a:pPr>
                      <a:r>
                        <a:rPr lang="en-GB" sz="1600" b="1" kern="100" dirty="0">
                          <a:effectLst/>
                        </a:rPr>
                        <a:t>1 Fd Coy RCE</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Built 15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975341518"/>
                  </a:ext>
                </a:extLst>
              </a:tr>
              <a:tr h="266057">
                <a:tc>
                  <a:txBody>
                    <a:bodyPr/>
                    <a:lstStyle/>
                    <a:p>
                      <a:pPr>
                        <a:lnSpc>
                          <a:spcPct val="115000"/>
                        </a:lnSpc>
                        <a:spcAft>
                          <a:spcPts val="300"/>
                        </a:spcAft>
                      </a:pPr>
                      <a:r>
                        <a:rPr lang="en-GB" sz="1600" kern="100" dirty="0">
                          <a:effectLst/>
                        </a:rPr>
                        <a:t>Tonbridge 110’ TS</a:t>
                      </a:r>
                    </a:p>
                  </a:txBody>
                  <a:tcPr marL="57881" marR="57881" marT="0" marB="0"/>
                </a:tc>
                <a:tc>
                  <a:txBody>
                    <a:bodyPr/>
                    <a:lstStyle/>
                    <a:p>
                      <a:pPr>
                        <a:lnSpc>
                          <a:spcPct val="115000"/>
                        </a:lnSpc>
                        <a:spcAft>
                          <a:spcPts val="300"/>
                        </a:spcAft>
                      </a:pPr>
                      <a:r>
                        <a:rPr lang="en-GB" sz="1600" b="1" kern="100" dirty="0">
                          <a:effectLst/>
                        </a:rPr>
                        <a:t>56 Fd Coy, XIII Corps Tps</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Built 14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1300022423"/>
                  </a:ext>
                </a:extLst>
              </a:tr>
              <a:tr h="266057">
                <a:tc>
                  <a:txBody>
                    <a:bodyPr/>
                    <a:lstStyle/>
                    <a:p>
                      <a:pPr>
                        <a:lnSpc>
                          <a:spcPct val="115000"/>
                        </a:lnSpc>
                        <a:spcAft>
                          <a:spcPts val="300"/>
                        </a:spcAft>
                      </a:pPr>
                      <a:r>
                        <a:rPr lang="en-GB" sz="1600" kern="100" dirty="0">
                          <a:effectLst/>
                        </a:rPr>
                        <a:t>Edenbridge 90’ DS</a:t>
                      </a:r>
                    </a:p>
                  </a:txBody>
                  <a:tcPr marL="57881" marR="57881" marT="0" marB="0"/>
                </a:tc>
                <a:tc>
                  <a:txBody>
                    <a:bodyPr/>
                    <a:lstStyle/>
                    <a:p>
                      <a:pPr>
                        <a:lnSpc>
                          <a:spcPct val="115000"/>
                        </a:lnSpc>
                        <a:spcAft>
                          <a:spcPts val="300"/>
                        </a:spcAft>
                      </a:pPr>
                      <a:r>
                        <a:rPr lang="en-GB" sz="1600" b="1" kern="100" dirty="0">
                          <a:effectLst/>
                        </a:rPr>
                        <a:t>56 Fd Coy, XIII Corps Tps</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Built 14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3868046859"/>
                  </a:ext>
                </a:extLst>
              </a:tr>
              <a:tr h="312150">
                <a:tc>
                  <a:txBody>
                    <a:bodyPr/>
                    <a:lstStyle/>
                    <a:p>
                      <a:pPr>
                        <a:lnSpc>
                          <a:spcPct val="115000"/>
                        </a:lnSpc>
                        <a:spcAft>
                          <a:spcPts val="300"/>
                        </a:spcAft>
                      </a:pPr>
                      <a:r>
                        <a:rPr lang="en-GB" sz="1600" kern="100" dirty="0">
                          <a:effectLst/>
                        </a:rPr>
                        <a:t>Swindon 80’ DS</a:t>
                      </a:r>
                    </a:p>
                  </a:txBody>
                  <a:tcPr marL="57881" marR="57881" marT="0" marB="0"/>
                </a:tc>
                <a:tc>
                  <a:txBody>
                    <a:bodyPr/>
                    <a:lstStyle/>
                    <a:p>
                      <a:pPr>
                        <a:lnSpc>
                          <a:spcPct val="115000"/>
                        </a:lnSpc>
                        <a:spcAft>
                          <a:spcPts val="300"/>
                        </a:spcAft>
                      </a:pPr>
                      <a:r>
                        <a:rPr lang="en-GB" sz="1600" b="1" kern="100" dirty="0">
                          <a:effectLst/>
                        </a:rPr>
                        <a:t>12 Fd Coy, Cdn Corps Tps</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tc>
                  <a:txBody>
                    <a:bodyPr/>
                    <a:lstStyle/>
                    <a:p>
                      <a:pPr>
                        <a:lnSpc>
                          <a:spcPct val="115000"/>
                        </a:lnSpc>
                        <a:spcAft>
                          <a:spcPts val="300"/>
                        </a:spcAft>
                      </a:pPr>
                      <a:r>
                        <a:rPr lang="en-GB" sz="1600" b="1" kern="100" dirty="0">
                          <a:effectLst/>
                        </a:rPr>
                        <a:t>Built 14 May</a:t>
                      </a:r>
                      <a:endParaRPr lang="en-GB"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tc>
                <a:extLst>
                  <a:ext uri="{0D108BD9-81ED-4DB2-BD59-A6C34878D82A}">
                    <a16:rowId xmlns:a16="http://schemas.microsoft.com/office/drawing/2014/main" val="2885238183"/>
                  </a:ext>
                </a:extLst>
              </a:tr>
            </a:tbl>
          </a:graphicData>
        </a:graphic>
      </p:graphicFrame>
      <p:sp>
        <p:nvSpPr>
          <p:cNvPr id="3" name="TextBox 9">
            <a:extLst>
              <a:ext uri="{FF2B5EF4-FFF2-40B4-BE49-F238E27FC236}">
                <a16:creationId xmlns:a16="http://schemas.microsoft.com/office/drawing/2014/main" id="{A5452205-5B2A-EB0C-A491-22295DE0545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Status of Crossings </a:t>
            </a:r>
            <a:r>
              <a:rPr lang="en-GB" sz="2400" b="1" u="none" strike="noStrike" dirty="0">
                <a:solidFill>
                  <a:schemeClr val="accent4">
                    <a:lumMod val="40000"/>
                    <a:lumOff val="60000"/>
                  </a:schemeClr>
                </a:solidFill>
                <a:effectLst/>
                <a:latin typeface="Trajan Pro 3 Semibold" panose="02020502050503020301" pitchFamily="18" charset="0"/>
                <a:cs typeface="Arial" panose="020B0604020202020204" pitchFamily="34" charset="0"/>
              </a:rPr>
              <a:t>on and after 14 May</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1818749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071" y="421573"/>
            <a:ext cx="8072112" cy="5563592"/>
          </a:xfrm>
          <a:prstGeom prst="rect">
            <a:avLst/>
          </a:prstGeom>
        </p:spPr>
      </p:pic>
    </p:spTree>
    <p:extLst>
      <p:ext uri="{BB962C8B-B14F-4D97-AF65-F5344CB8AC3E}">
        <p14:creationId xmlns:p14="http://schemas.microsoft.com/office/powerpoint/2010/main" val="3110123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12C8185-7A32-D992-5796-72B021E8266B}"/>
              </a:ext>
            </a:extLst>
          </p:cNvPr>
          <p:cNvGraphicFramePr>
            <a:graphicFrameLocks noGrp="1"/>
          </p:cNvGraphicFramePr>
          <p:nvPr>
            <p:extLst>
              <p:ext uri="{D42A27DB-BD31-4B8C-83A1-F6EECF244321}">
                <p14:modId xmlns:p14="http://schemas.microsoft.com/office/powerpoint/2010/main" val="285386020"/>
              </p:ext>
            </p:extLst>
          </p:nvPr>
        </p:nvGraphicFramePr>
        <p:xfrm>
          <a:off x="1674472" y="997630"/>
          <a:ext cx="8843057" cy="4464768"/>
        </p:xfrm>
        <a:graphic>
          <a:graphicData uri="http://schemas.openxmlformats.org/drawingml/2006/table">
            <a:tbl>
              <a:tblPr firstRow="1" firstCol="1" bandRow="1">
                <a:tableStyleId>{5C22544A-7EE6-4342-B048-85BDC9FD1C3A}</a:tableStyleId>
              </a:tblPr>
              <a:tblGrid>
                <a:gridCol w="1886673">
                  <a:extLst>
                    <a:ext uri="{9D8B030D-6E8A-4147-A177-3AD203B41FA5}">
                      <a16:colId xmlns:a16="http://schemas.microsoft.com/office/drawing/2014/main" val="3138401106"/>
                    </a:ext>
                  </a:extLst>
                </a:gridCol>
                <a:gridCol w="1504709">
                  <a:extLst>
                    <a:ext uri="{9D8B030D-6E8A-4147-A177-3AD203B41FA5}">
                      <a16:colId xmlns:a16="http://schemas.microsoft.com/office/drawing/2014/main" val="2658683403"/>
                    </a:ext>
                  </a:extLst>
                </a:gridCol>
                <a:gridCol w="2654977">
                  <a:extLst>
                    <a:ext uri="{9D8B030D-6E8A-4147-A177-3AD203B41FA5}">
                      <a16:colId xmlns:a16="http://schemas.microsoft.com/office/drawing/2014/main" val="1223625576"/>
                    </a:ext>
                  </a:extLst>
                </a:gridCol>
                <a:gridCol w="875302">
                  <a:extLst>
                    <a:ext uri="{9D8B030D-6E8A-4147-A177-3AD203B41FA5}">
                      <a16:colId xmlns:a16="http://schemas.microsoft.com/office/drawing/2014/main" val="805791846"/>
                    </a:ext>
                  </a:extLst>
                </a:gridCol>
                <a:gridCol w="1921396">
                  <a:extLst>
                    <a:ext uri="{9D8B030D-6E8A-4147-A177-3AD203B41FA5}">
                      <a16:colId xmlns:a16="http://schemas.microsoft.com/office/drawing/2014/main" val="3176179127"/>
                    </a:ext>
                  </a:extLst>
                </a:gridCol>
              </a:tblGrid>
              <a:tr h="318912">
                <a:tc>
                  <a:txBody>
                    <a:bodyPr/>
                    <a:lstStyle/>
                    <a:p>
                      <a:pPr>
                        <a:lnSpc>
                          <a:spcPct val="115000"/>
                        </a:lnSpc>
                        <a:spcAft>
                          <a:spcPts val="300"/>
                        </a:spcAft>
                      </a:pPr>
                      <a:r>
                        <a:rPr lang="en-GB" sz="1800" kern="100" dirty="0">
                          <a:effectLst/>
                        </a:rPr>
                        <a:t>Rank</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Surname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Forename</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Award</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Unit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9670552"/>
                  </a:ext>
                </a:extLst>
              </a:tr>
              <a:tr h="318912">
                <a:tc>
                  <a:txBody>
                    <a:bodyPr/>
                    <a:lstStyle/>
                    <a:p>
                      <a:pPr>
                        <a:lnSpc>
                          <a:spcPct val="115000"/>
                        </a:lnSpc>
                        <a:spcAft>
                          <a:spcPts val="300"/>
                        </a:spcAft>
                      </a:pPr>
                      <a:r>
                        <a:rPr lang="en-GB" sz="1800" kern="100" dirty="0">
                          <a:effectLst/>
                        </a:rPr>
                        <a:t>Sergeant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Clark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Frank</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DCM</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7 Fd Coy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4895830"/>
                  </a:ext>
                </a:extLst>
              </a:tr>
              <a:tr h="318912">
                <a:tc>
                  <a:txBody>
                    <a:bodyPr/>
                    <a:lstStyle/>
                    <a:p>
                      <a:pPr>
                        <a:lnSpc>
                          <a:spcPct val="115000"/>
                        </a:lnSpc>
                        <a:spcAft>
                          <a:spcPts val="300"/>
                        </a:spcAft>
                      </a:pPr>
                      <a:r>
                        <a:rPr lang="en-GB" sz="1800" kern="100" dirty="0">
                          <a:effectLst/>
                        </a:rPr>
                        <a:t>Temp. Lt. Colonel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Nelson</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John Edward Toole</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DSO</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CRE 4 Div</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9484945"/>
                  </a:ext>
                </a:extLst>
              </a:tr>
              <a:tr h="318912">
                <a:tc>
                  <a:txBody>
                    <a:bodyPr/>
                    <a:lstStyle/>
                    <a:p>
                      <a:pPr>
                        <a:lnSpc>
                          <a:spcPct val="115000"/>
                        </a:lnSpc>
                        <a:spcAft>
                          <a:spcPts val="300"/>
                        </a:spcAft>
                      </a:pPr>
                      <a:r>
                        <a:rPr lang="en-GB" sz="1800" kern="100">
                          <a:effectLst/>
                        </a:rPr>
                        <a:t>Lieutenant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Boston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Peter </a:t>
                      </a:r>
                      <a:r>
                        <a:rPr lang="en-GB" sz="1800" kern="100" dirty="0" err="1">
                          <a:effectLst/>
                        </a:rPr>
                        <a:t>Shakerley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MC</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59 Fd Coy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0776577"/>
                  </a:ext>
                </a:extLst>
              </a:tr>
              <a:tr h="318912">
                <a:tc>
                  <a:txBody>
                    <a:bodyPr/>
                    <a:lstStyle/>
                    <a:p>
                      <a:pPr>
                        <a:lnSpc>
                          <a:spcPct val="115000"/>
                        </a:lnSpc>
                        <a:spcAft>
                          <a:spcPts val="300"/>
                        </a:spcAft>
                      </a:pPr>
                      <a:r>
                        <a:rPr lang="en-GB" sz="1800" kern="100">
                          <a:effectLst/>
                        </a:rPr>
                        <a:t>Temp. Major</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Daniell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Anthony Piers de </a:t>
                      </a:r>
                      <a:r>
                        <a:rPr lang="en-GB" sz="1800" kern="100" dirty="0" err="1">
                          <a:effectLst/>
                        </a:rPr>
                        <a:t>Tabley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MC</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59 Fd Coy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282716"/>
                  </a:ext>
                </a:extLst>
              </a:tr>
              <a:tr h="318912">
                <a:tc>
                  <a:txBody>
                    <a:bodyPr/>
                    <a:lstStyle/>
                    <a:p>
                      <a:pPr>
                        <a:lnSpc>
                          <a:spcPct val="115000"/>
                        </a:lnSpc>
                        <a:spcAft>
                          <a:spcPts val="300"/>
                        </a:spcAft>
                      </a:pPr>
                      <a:r>
                        <a:rPr lang="en-GB" sz="1800" kern="100">
                          <a:effectLst/>
                        </a:rPr>
                        <a:t>Temp. Major</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Gabbett MBE</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Robert Edward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MC</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225 Fd Coy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6634081"/>
                  </a:ext>
                </a:extLst>
              </a:tr>
              <a:tr h="318912">
                <a:tc>
                  <a:txBody>
                    <a:bodyPr/>
                    <a:lstStyle/>
                    <a:p>
                      <a:pPr>
                        <a:lnSpc>
                          <a:spcPct val="115000"/>
                        </a:lnSpc>
                        <a:spcAft>
                          <a:spcPts val="300"/>
                        </a:spcAft>
                      </a:pPr>
                      <a:r>
                        <a:rPr lang="en-GB" sz="1800" kern="100">
                          <a:effectLst/>
                        </a:rPr>
                        <a:t>Lieutenant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Hobson</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Albert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MC</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7 Fd Coy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8432131"/>
                  </a:ext>
                </a:extLst>
              </a:tr>
              <a:tr h="318912">
                <a:tc>
                  <a:txBody>
                    <a:bodyPr/>
                    <a:lstStyle/>
                    <a:p>
                      <a:pPr>
                        <a:lnSpc>
                          <a:spcPct val="115000"/>
                        </a:lnSpc>
                        <a:spcAft>
                          <a:spcPts val="300"/>
                        </a:spcAft>
                      </a:pPr>
                      <a:r>
                        <a:rPr lang="en-GB" sz="1800" kern="100">
                          <a:effectLst/>
                        </a:rPr>
                        <a:t>Lieutenant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Kraly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Henry Ivan Joseph</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MC</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578 Fd Coy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3863153"/>
                  </a:ext>
                </a:extLst>
              </a:tr>
              <a:tr h="318912">
                <a:tc>
                  <a:txBody>
                    <a:bodyPr/>
                    <a:lstStyle/>
                    <a:p>
                      <a:pPr>
                        <a:lnSpc>
                          <a:spcPct val="115000"/>
                        </a:lnSpc>
                        <a:spcAft>
                          <a:spcPts val="300"/>
                        </a:spcAft>
                      </a:pPr>
                      <a:r>
                        <a:rPr lang="en-GB" sz="1800" kern="100" dirty="0">
                          <a:effectLst/>
                        </a:rPr>
                        <a:t>Temp. Major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Low</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Robert Carmichael Stuart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MC</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7 Fd Coy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3383279"/>
                  </a:ext>
                </a:extLst>
              </a:tr>
              <a:tr h="318912">
                <a:tc>
                  <a:txBody>
                    <a:bodyPr/>
                    <a:lstStyle/>
                    <a:p>
                      <a:pPr>
                        <a:lnSpc>
                          <a:spcPct val="115000"/>
                        </a:lnSpc>
                        <a:spcAft>
                          <a:spcPts val="300"/>
                        </a:spcAft>
                      </a:pPr>
                      <a:r>
                        <a:rPr lang="en-GB" sz="1800" kern="100">
                          <a:effectLst/>
                        </a:rPr>
                        <a:t>Lieutenant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Severn</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Kenneth</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MC</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225 Fd Coy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3647214"/>
                  </a:ext>
                </a:extLst>
              </a:tr>
              <a:tr h="318912">
                <a:tc>
                  <a:txBody>
                    <a:bodyPr/>
                    <a:lstStyle/>
                    <a:p>
                      <a:pPr>
                        <a:lnSpc>
                          <a:spcPct val="115000"/>
                        </a:lnSpc>
                        <a:spcAft>
                          <a:spcPts val="300"/>
                        </a:spcAft>
                      </a:pPr>
                      <a:r>
                        <a:rPr lang="en-GB" sz="1800" kern="100">
                          <a:effectLst/>
                        </a:rPr>
                        <a:t>Sapper</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Cox</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George</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MM</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10 Mech Eqpt Sect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9812453"/>
                  </a:ext>
                </a:extLst>
              </a:tr>
              <a:tr h="318912">
                <a:tc>
                  <a:txBody>
                    <a:bodyPr/>
                    <a:lstStyle/>
                    <a:p>
                      <a:pPr>
                        <a:lnSpc>
                          <a:spcPct val="115000"/>
                        </a:lnSpc>
                        <a:spcAft>
                          <a:spcPts val="300"/>
                        </a:spcAft>
                      </a:pPr>
                      <a:r>
                        <a:rPr lang="en-GB" sz="1800" kern="100">
                          <a:effectLst/>
                        </a:rPr>
                        <a:t>Corporal</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Norton</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Alfred Dennis</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MM</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225 Fd Coy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9542841"/>
                  </a:ext>
                </a:extLst>
              </a:tr>
              <a:tr h="318912">
                <a:tc>
                  <a:txBody>
                    <a:bodyPr/>
                    <a:lstStyle/>
                    <a:p>
                      <a:pPr>
                        <a:lnSpc>
                          <a:spcPct val="115000"/>
                        </a:lnSpc>
                        <a:spcAft>
                          <a:spcPts val="300"/>
                        </a:spcAft>
                      </a:pPr>
                      <a:r>
                        <a:rPr lang="en-GB" sz="1800" kern="100">
                          <a:effectLst/>
                        </a:rPr>
                        <a:t>Sergeant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Parry</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Arthur</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MM</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59 Fd Coy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0771699"/>
                  </a:ext>
                </a:extLst>
              </a:tr>
              <a:tr h="318912">
                <a:tc>
                  <a:txBody>
                    <a:bodyPr/>
                    <a:lstStyle/>
                    <a:p>
                      <a:pPr>
                        <a:lnSpc>
                          <a:spcPct val="115000"/>
                        </a:lnSpc>
                        <a:spcAft>
                          <a:spcPts val="300"/>
                        </a:spcAft>
                      </a:pPr>
                      <a:r>
                        <a:rPr lang="en-GB" sz="1800" kern="100">
                          <a:effectLst/>
                        </a:rPr>
                        <a:t>Sergeant</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Riordan</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Thomas Mortimer John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a:effectLst/>
                        </a:rPr>
                        <a:t>MM</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300"/>
                        </a:spcAft>
                      </a:pPr>
                      <a:r>
                        <a:rPr lang="en-GB" sz="1800" kern="100" dirty="0">
                          <a:effectLst/>
                        </a:rPr>
                        <a:t>7 Fd Coy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8111119"/>
                  </a:ext>
                </a:extLst>
              </a:tr>
            </a:tbl>
          </a:graphicData>
        </a:graphic>
      </p:graphicFrame>
      <p:sp>
        <p:nvSpPr>
          <p:cNvPr id="4" name="TextBox 3">
            <a:extLst>
              <a:ext uri="{FF2B5EF4-FFF2-40B4-BE49-F238E27FC236}">
                <a16:creationId xmlns:a16="http://schemas.microsoft.com/office/drawing/2014/main" id="{44335CF4-5519-EF84-E9D7-12D2968503B7}"/>
              </a:ext>
            </a:extLst>
          </p:cNvPr>
          <p:cNvSpPr txBox="1"/>
          <p:nvPr/>
        </p:nvSpPr>
        <p:spPr>
          <a:xfrm>
            <a:off x="3611152" y="5669886"/>
            <a:ext cx="4946547" cy="923330"/>
          </a:xfrm>
          <a:prstGeom prst="rect">
            <a:avLst/>
          </a:prstGeom>
          <a:noFill/>
          <a:ln w="25400">
            <a:solidFill>
              <a:schemeClr val="tx1"/>
            </a:solidFill>
          </a:ln>
        </p:spPr>
        <p:txBody>
          <a:bodyPr wrap="none" rtlCol="0">
            <a:spAutoFit/>
          </a:bodyPr>
          <a:lstStyle/>
          <a:p>
            <a:pPr algn="ctr"/>
            <a:r>
              <a:rPr lang="en-GB" dirty="0"/>
              <a:t>Sergeant Clark was killed in action on 9 Nov 1944</a:t>
            </a:r>
          </a:p>
          <a:p>
            <a:pPr algn="ctr"/>
            <a:r>
              <a:rPr lang="en-GB" dirty="0"/>
              <a:t>Sergeant Parry was killed in action on 9 Jun 1944</a:t>
            </a:r>
          </a:p>
          <a:p>
            <a:pPr algn="ctr"/>
            <a:r>
              <a:rPr lang="en-GB" dirty="0"/>
              <a:t>Corporal Norton died of wounds 25 May 1944</a:t>
            </a:r>
          </a:p>
        </p:txBody>
      </p:sp>
      <p:sp>
        <p:nvSpPr>
          <p:cNvPr id="5" name="TextBox 9">
            <a:extLst>
              <a:ext uri="{FF2B5EF4-FFF2-40B4-BE49-F238E27FC236}">
                <a16:creationId xmlns:a16="http://schemas.microsoft.com/office/drawing/2014/main" id="{CA3A8852-4B39-34A6-9CF1-C327BCAD0819}"/>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Medal Recipients</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969811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104" y="324998"/>
            <a:ext cx="8099792" cy="6208004"/>
          </a:xfrm>
          <a:prstGeom prst="rect">
            <a:avLst/>
          </a:prstGeom>
        </p:spPr>
      </p:pic>
    </p:spTree>
    <p:extLst>
      <p:ext uri="{BB962C8B-B14F-4D97-AF65-F5344CB8AC3E}">
        <p14:creationId xmlns:p14="http://schemas.microsoft.com/office/powerpoint/2010/main" val="4052400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E5D175-A95B-A912-E432-777A397BB9AD}"/>
              </a:ext>
            </a:extLst>
          </p:cNvPr>
          <p:cNvPicPr>
            <a:picLocks noChangeAspect="1"/>
          </p:cNvPicPr>
          <p:nvPr/>
        </p:nvPicPr>
        <p:blipFill rotWithShape="1">
          <a:blip r:embed="rId3"/>
          <a:srcRect t="727"/>
          <a:stretch/>
        </p:blipFill>
        <p:spPr>
          <a:xfrm rot="5400000">
            <a:off x="2918460" y="-807489"/>
            <a:ext cx="6355080" cy="8472978"/>
          </a:xfrm>
          <a:prstGeom prst="rect">
            <a:avLst/>
          </a:prstGeom>
        </p:spPr>
      </p:pic>
    </p:spTree>
    <p:extLst>
      <p:ext uri="{BB962C8B-B14F-4D97-AF65-F5344CB8AC3E}">
        <p14:creationId xmlns:p14="http://schemas.microsoft.com/office/powerpoint/2010/main" val="1508373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94F91B-C656-FF15-9E16-96AD39DA2A6C}"/>
              </a:ext>
            </a:extLst>
          </p:cNvPr>
          <p:cNvPicPr>
            <a:picLocks noChangeAspect="1"/>
          </p:cNvPicPr>
          <p:nvPr/>
        </p:nvPicPr>
        <p:blipFill>
          <a:blip r:embed="rId3"/>
          <a:stretch>
            <a:fillRect/>
          </a:stretch>
        </p:blipFill>
        <p:spPr>
          <a:xfrm>
            <a:off x="1792332" y="238607"/>
            <a:ext cx="8607336" cy="5791852"/>
          </a:xfrm>
          <a:prstGeom prst="rect">
            <a:avLst/>
          </a:prstGeom>
        </p:spPr>
      </p:pic>
      <p:grpSp>
        <p:nvGrpSpPr>
          <p:cNvPr id="13" name="Group 12"/>
          <p:cNvGrpSpPr/>
          <p:nvPr/>
        </p:nvGrpSpPr>
        <p:grpSpPr>
          <a:xfrm>
            <a:off x="4269215" y="5036466"/>
            <a:ext cx="1708609" cy="1669668"/>
            <a:chOff x="2502147" y="4684889"/>
            <a:chExt cx="1708609" cy="1669668"/>
          </a:xfrm>
        </p:grpSpPr>
        <p:sp>
          <p:nvSpPr>
            <p:cNvPr id="6" name="TextBox 5"/>
            <p:cNvSpPr txBox="1"/>
            <p:nvPr/>
          </p:nvSpPr>
          <p:spPr>
            <a:xfrm>
              <a:off x="2502147" y="5985225"/>
              <a:ext cx="1708609" cy="369332"/>
            </a:xfrm>
            <a:prstGeom prst="rect">
              <a:avLst/>
            </a:prstGeom>
            <a:noFill/>
          </p:spPr>
          <p:txBody>
            <a:bodyPr wrap="none" rtlCol="0">
              <a:spAutoFit/>
            </a:bodyPr>
            <a:lstStyle/>
            <a:p>
              <a:r>
                <a:rPr lang="en-GB" b="1" dirty="0"/>
                <a:t>River Garigliano</a:t>
              </a:r>
            </a:p>
          </p:txBody>
        </p:sp>
        <p:cxnSp>
          <p:nvCxnSpPr>
            <p:cNvPr id="10" name="Straight Arrow Connector 9"/>
            <p:cNvCxnSpPr/>
            <p:nvPr/>
          </p:nvCxnSpPr>
          <p:spPr>
            <a:xfrm flipV="1">
              <a:off x="3736622" y="4684889"/>
              <a:ext cx="474134" cy="1253068"/>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25401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709851" y="327225"/>
            <a:ext cx="6772298" cy="6268384"/>
            <a:chOff x="1185851" y="327225"/>
            <a:chExt cx="6772298" cy="6268384"/>
          </a:xfrm>
        </p:grpSpPr>
        <p:pic>
          <p:nvPicPr>
            <p:cNvPr id="3" name="Picture 2">
              <a:extLst>
                <a:ext uri="{FF2B5EF4-FFF2-40B4-BE49-F238E27FC236}">
                  <a16:creationId xmlns:a16="http://schemas.microsoft.com/office/drawing/2014/main" id="{7A7DD8A9-D354-3D6B-A95D-B935EC68C1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5851" y="327225"/>
              <a:ext cx="6772298" cy="5394880"/>
            </a:xfrm>
            <a:prstGeom prst="rect">
              <a:avLst/>
            </a:prstGeom>
          </p:spPr>
        </p:pic>
        <p:sp>
          <p:nvSpPr>
            <p:cNvPr id="2" name="TextBox 1">
              <a:extLst>
                <a:ext uri="{FF2B5EF4-FFF2-40B4-BE49-F238E27FC236}">
                  <a16:creationId xmlns:a16="http://schemas.microsoft.com/office/drawing/2014/main" id="{4D0B3845-9280-4ECB-AC9A-721FBE8C2A03}"/>
                </a:ext>
              </a:extLst>
            </p:cNvPr>
            <p:cNvSpPr txBox="1"/>
            <p:nvPr/>
          </p:nvSpPr>
          <p:spPr>
            <a:xfrm>
              <a:off x="1185851" y="5949278"/>
              <a:ext cx="6772298" cy="646331"/>
            </a:xfrm>
            <a:prstGeom prst="rect">
              <a:avLst/>
            </a:prstGeom>
            <a:noFill/>
          </p:spPr>
          <p:txBody>
            <a:bodyPr wrap="square" rtlCol="0">
              <a:spAutoFit/>
            </a:bodyPr>
            <a:lstStyle/>
            <a:p>
              <a:pPr algn="ctr"/>
              <a:r>
                <a:rPr lang="en-GB" dirty="0"/>
                <a:t>The Gari or Rapido river which further downstream joins the Liri</a:t>
              </a:r>
            </a:p>
            <a:p>
              <a:pPr algn="ctr"/>
              <a:r>
                <a:rPr lang="en-GB" dirty="0"/>
                <a:t>from which point it is called the Garigliano </a:t>
              </a:r>
            </a:p>
          </p:txBody>
        </p:sp>
        <p:cxnSp>
          <p:nvCxnSpPr>
            <p:cNvPr id="6" name="Straight Arrow Connector 5">
              <a:extLst>
                <a:ext uri="{FF2B5EF4-FFF2-40B4-BE49-F238E27FC236}">
                  <a16:creationId xmlns:a16="http://schemas.microsoft.com/office/drawing/2014/main" id="{6D737D51-C0F7-CD61-E50B-98765A8D3345}"/>
                </a:ext>
              </a:extLst>
            </p:cNvPr>
            <p:cNvCxnSpPr>
              <a:cxnSpLocks/>
            </p:cNvCxnSpPr>
            <p:nvPr/>
          </p:nvCxnSpPr>
          <p:spPr>
            <a:xfrm flipV="1">
              <a:off x="3365500" y="3921917"/>
              <a:ext cx="767080" cy="202736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97117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1569660"/>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The Four Battles of</a:t>
            </a:r>
            <a:br>
              <a:rPr lang="en-GB" altLang="en-US" sz="4800" b="1" dirty="0">
                <a:solidFill>
                  <a:schemeClr val="accent4">
                    <a:lumMod val="40000"/>
                    <a:lumOff val="60000"/>
                  </a:schemeClr>
                </a:solidFill>
                <a:latin typeface="Trajan Pro 3 Semibold" panose="02020502050503020301" pitchFamily="18" charset="0"/>
              </a:rPr>
            </a:br>
            <a:r>
              <a:rPr lang="en-GB" altLang="en-US" sz="4800" b="1" dirty="0">
                <a:solidFill>
                  <a:schemeClr val="accent4">
                    <a:lumMod val="40000"/>
                    <a:lumOff val="60000"/>
                  </a:schemeClr>
                </a:solidFill>
                <a:latin typeface="Trajan Pro 3 Semibold" panose="02020502050503020301" pitchFamily="18" charset="0"/>
              </a:rPr>
              <a:t>Monte Casino</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Content Placeholder 2">
            <a:extLst>
              <a:ext uri="{FF2B5EF4-FFF2-40B4-BE49-F238E27FC236}">
                <a16:creationId xmlns:a16="http://schemas.microsoft.com/office/drawing/2014/main" id="{AEB0D7D8-F7FB-B028-B27C-6B64C61710FC}"/>
              </a:ext>
            </a:extLst>
          </p:cNvPr>
          <p:cNvSpPr>
            <a:spLocks noGrp="1"/>
          </p:cNvSpPr>
          <p:nvPr>
            <p:ph idx="1"/>
          </p:nvPr>
        </p:nvSpPr>
        <p:spPr>
          <a:xfrm>
            <a:off x="1798320" y="1825625"/>
            <a:ext cx="8641080" cy="4351338"/>
          </a:xfrm>
        </p:spPr>
        <p:txBody>
          <a:bodyPr/>
          <a:lstStyle/>
          <a:p>
            <a:pPr marL="514350" indent="-514350">
              <a:buFont typeface="+mj-lt"/>
              <a:buAutoNum type="arabicPeriod"/>
            </a:pPr>
            <a:r>
              <a:rPr lang="en-GB" b="1" dirty="0">
                <a:latin typeface="Avenir Next Demi Bold" panose="020B0503020202020204" pitchFamily="34" charset="0"/>
              </a:rPr>
              <a:t>12 Jan – 9 Feb: 46th British plus the 36th &amp; 34th US Divisions &amp; the French Expeditionary Force.</a:t>
            </a:r>
          </a:p>
          <a:p>
            <a:pPr marL="514350" indent="-514350">
              <a:buFont typeface="+mj-lt"/>
              <a:buAutoNum type="arabicPeriod"/>
            </a:pPr>
            <a:r>
              <a:rPr lang="en-GB" b="1" dirty="0">
                <a:latin typeface="Avenir Next Demi Bold" panose="020B0503020202020204" pitchFamily="34" charset="0"/>
              </a:rPr>
              <a:t>15 – 18 Feb: New Zealand Corps (4th Indian &amp; 2nd NZ Divisions).</a:t>
            </a:r>
          </a:p>
        </p:txBody>
      </p:sp>
    </p:spTree>
    <p:extLst>
      <p:ext uri="{BB962C8B-B14F-4D97-AF65-F5344CB8AC3E}">
        <p14:creationId xmlns:p14="http://schemas.microsoft.com/office/powerpoint/2010/main" val="3689973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426" y="1850066"/>
            <a:ext cx="9827148" cy="4423412"/>
          </a:xfrm>
          <a:prstGeom prst="rect">
            <a:avLst/>
          </a:prstGeom>
        </p:spPr>
      </p:pic>
      <p:sp>
        <p:nvSpPr>
          <p:cNvPr id="6" name="TextBox 9">
            <a:extLst>
              <a:ext uri="{FF2B5EF4-FFF2-40B4-BE49-F238E27FC236}">
                <a16:creationId xmlns:a16="http://schemas.microsoft.com/office/drawing/2014/main" id="{06F4D762-4FC2-99A8-0B63-A84AFD8594E6}"/>
              </a:ext>
            </a:extLst>
          </p:cNvPr>
          <p:cNvSpPr>
            <a:spLocks noChangeArrowheads="1"/>
          </p:cNvSpPr>
          <p:nvPr/>
        </p:nvSpPr>
        <p:spPr bwMode="auto">
          <a:xfrm>
            <a:off x="0" y="179"/>
            <a:ext cx="12192000" cy="1384995"/>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The Casino Monastery</a:t>
            </a:r>
            <a:br>
              <a:rPr lang="en-GB" altLang="en-US" sz="4800" b="1" dirty="0">
                <a:solidFill>
                  <a:schemeClr val="accent4">
                    <a:lumMod val="40000"/>
                    <a:lumOff val="60000"/>
                  </a:schemeClr>
                </a:solidFill>
                <a:latin typeface="Trajan Pro 3 Semibold" panose="02020502050503020301" pitchFamily="18" charset="0"/>
              </a:rPr>
            </a:br>
            <a:r>
              <a:rPr lang="en-GB" altLang="en-US" sz="3600" b="1" dirty="0">
                <a:solidFill>
                  <a:schemeClr val="accent4">
                    <a:lumMod val="40000"/>
                    <a:lumOff val="60000"/>
                  </a:schemeClr>
                </a:solidFill>
                <a:latin typeface="Trajan Pro 3 Semibold" panose="02020502050503020301" pitchFamily="18" charset="0"/>
              </a:rPr>
              <a:t>before and after</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459854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570447" y="900350"/>
            <a:ext cx="8883832" cy="5832534"/>
            <a:chOff x="46446" y="900349"/>
            <a:chExt cx="8883832" cy="5832534"/>
          </a:xfrm>
        </p:grpSpPr>
        <p:grpSp>
          <p:nvGrpSpPr>
            <p:cNvPr id="4" name="Group 3"/>
            <p:cNvGrpSpPr/>
            <p:nvPr/>
          </p:nvGrpSpPr>
          <p:grpSpPr>
            <a:xfrm>
              <a:off x="4008698" y="3833996"/>
              <a:ext cx="4921580" cy="2898887"/>
              <a:chOff x="1081503" y="1415640"/>
              <a:chExt cx="7651821" cy="4413658"/>
            </a:xfrm>
          </p:grpSpPr>
          <p:pic>
            <p:nvPicPr>
              <p:cNvPr id="6" name="Picture 2">
                <a:extLst>
                  <a:ext uri="{FF2B5EF4-FFF2-40B4-BE49-F238E27FC236}">
                    <a16:creationId xmlns:a16="http://schemas.microsoft.com/office/drawing/2014/main" id="{7E117CAD-438C-D4A5-C0C4-7D7C8520DA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503" y="1415640"/>
                <a:ext cx="7651821" cy="4413658"/>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0581FD47-A6D5-4B7F-BA5E-4E7986B30A0F}"/>
                  </a:ext>
                </a:extLst>
              </p:cNvPr>
              <p:cNvSpPr/>
              <p:nvPr/>
            </p:nvSpPr>
            <p:spPr>
              <a:xfrm>
                <a:off x="4318989" y="2520284"/>
                <a:ext cx="293914" cy="293913"/>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F484EB53-8CA6-E3B8-993F-E5D95C1D9E91}"/>
                  </a:ext>
                </a:extLst>
              </p:cNvPr>
              <p:cNvSpPr/>
              <p:nvPr/>
            </p:nvSpPr>
            <p:spPr>
              <a:xfrm>
                <a:off x="4910083" y="1788763"/>
                <a:ext cx="293914" cy="293913"/>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6" y="900349"/>
              <a:ext cx="8822981" cy="2806700"/>
            </a:xfrm>
            <a:prstGeom prst="rect">
              <a:avLst/>
            </a:prstGeom>
          </p:spPr>
        </p:pic>
        <p:sp>
          <p:nvSpPr>
            <p:cNvPr id="9" name="Rectangle 8"/>
            <p:cNvSpPr/>
            <p:nvPr/>
          </p:nvSpPr>
          <p:spPr>
            <a:xfrm>
              <a:off x="754073" y="4079063"/>
              <a:ext cx="2534236" cy="1107996"/>
            </a:xfrm>
            <a:prstGeom prst="rect">
              <a:avLst/>
            </a:prstGeom>
          </p:spPr>
          <p:txBody>
            <a:bodyPr wrap="square">
              <a:spAutoFit/>
            </a:bodyPr>
            <a:lstStyle/>
            <a:p>
              <a:pPr algn="r"/>
              <a:r>
                <a:rPr lang="en-GB" sz="2400" dirty="0">
                  <a:latin typeface="Avenir Next Medium" panose="020B0503020202020204" pitchFamily="34" charset="0"/>
                </a:rPr>
                <a:t>Hangman’s Hill</a:t>
              </a:r>
            </a:p>
            <a:p>
              <a:pPr algn="r"/>
              <a:endParaRPr lang="en-GB" dirty="0">
                <a:latin typeface="Avenir Next Medium" panose="020B0503020202020204" pitchFamily="34" charset="0"/>
              </a:endParaRPr>
            </a:p>
            <a:p>
              <a:pPr algn="r"/>
              <a:r>
                <a:rPr lang="en-GB" sz="2400" dirty="0">
                  <a:latin typeface="Avenir Next Medium" panose="020B0503020202020204" pitchFamily="34" charset="0"/>
                </a:rPr>
                <a:t>Point 202</a:t>
              </a:r>
            </a:p>
          </p:txBody>
        </p:sp>
        <p:cxnSp>
          <p:nvCxnSpPr>
            <p:cNvPr id="11" name="Straight Arrow Connector 10"/>
            <p:cNvCxnSpPr/>
            <p:nvPr/>
          </p:nvCxnSpPr>
          <p:spPr>
            <a:xfrm flipV="1">
              <a:off x="3241555" y="4222773"/>
              <a:ext cx="3229650" cy="9652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241555" y="4656046"/>
              <a:ext cx="2849464" cy="21899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6760124" y="3526773"/>
              <a:ext cx="665245" cy="542665"/>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9">
            <a:extLst>
              <a:ext uri="{FF2B5EF4-FFF2-40B4-BE49-F238E27FC236}">
                <a16:creationId xmlns:a16="http://schemas.microsoft.com/office/drawing/2014/main" id="{EAF9D8E1-6940-85A1-041C-4B78C030742C}"/>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Casino town – before and after</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276535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2203644" y="132348"/>
            <a:ext cx="8103409" cy="6617368"/>
            <a:chOff x="679643" y="132348"/>
            <a:chExt cx="8103409" cy="6617368"/>
          </a:xfrm>
        </p:grpSpPr>
        <p:pic>
          <p:nvPicPr>
            <p:cNvPr id="9" name="Picture 8">
              <a:extLst>
                <a:ext uri="{FF2B5EF4-FFF2-40B4-BE49-F238E27FC236}">
                  <a16:creationId xmlns:a16="http://schemas.microsoft.com/office/drawing/2014/main" id="{5F1ADA1E-BFD2-8CAC-6752-9D29D34C3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643" y="132348"/>
              <a:ext cx="5354334" cy="6617368"/>
            </a:xfrm>
            <a:prstGeom prst="rect">
              <a:avLst/>
            </a:prstGeom>
          </p:spPr>
        </p:pic>
        <p:sp>
          <p:nvSpPr>
            <p:cNvPr id="2" name="TextBox 1"/>
            <p:cNvSpPr txBox="1"/>
            <p:nvPr/>
          </p:nvSpPr>
          <p:spPr>
            <a:xfrm>
              <a:off x="6422834" y="300790"/>
              <a:ext cx="2360218" cy="3139321"/>
            </a:xfrm>
            <a:prstGeom prst="rect">
              <a:avLst/>
            </a:prstGeom>
            <a:noFill/>
          </p:spPr>
          <p:txBody>
            <a:bodyPr wrap="square" rtlCol="0">
              <a:spAutoFit/>
            </a:bodyPr>
            <a:lstStyle/>
            <a:p>
              <a:r>
                <a:rPr lang="en-GB" dirty="0">
                  <a:latin typeface="Avenir Next Medium" panose="020B0503020202020204" pitchFamily="34" charset="0"/>
                </a:rPr>
                <a:t>Front line on</a:t>
              </a:r>
            </a:p>
            <a:p>
              <a:endParaRPr lang="en-GB" dirty="0">
                <a:latin typeface="Avenir Next Medium" panose="020B0503020202020204" pitchFamily="34" charset="0"/>
              </a:endParaRPr>
            </a:p>
            <a:p>
              <a:r>
                <a:rPr lang="en-GB" dirty="0">
                  <a:latin typeface="Avenir Next Medium" panose="020B0503020202020204" pitchFamily="34" charset="0"/>
                </a:rPr>
                <a:t>17 January</a:t>
              </a:r>
            </a:p>
            <a:p>
              <a:r>
                <a:rPr lang="en-GB" dirty="0">
                  <a:latin typeface="Avenir Next Medium" panose="020B0503020202020204" pitchFamily="34" charset="0"/>
                </a:rPr>
                <a:t> </a:t>
              </a:r>
            </a:p>
            <a:p>
              <a:r>
                <a:rPr lang="en-GB" dirty="0">
                  <a:latin typeface="Avenir Next Medium" panose="020B0503020202020204" pitchFamily="34" charset="0"/>
                </a:rPr>
                <a:t>31 March</a:t>
              </a:r>
            </a:p>
            <a:p>
              <a:endParaRPr lang="en-GB" dirty="0">
                <a:latin typeface="Avenir Next Medium" panose="020B0503020202020204" pitchFamily="34" charset="0"/>
              </a:endParaRPr>
            </a:p>
            <a:p>
              <a:r>
                <a:rPr lang="en-GB" dirty="0">
                  <a:latin typeface="Avenir Next Medium" panose="020B0503020202020204" pitchFamily="34" charset="0"/>
                </a:rPr>
                <a:t>The dispositions shown are those at the start of the operation on</a:t>
              </a:r>
            </a:p>
            <a:p>
              <a:r>
                <a:rPr lang="en-GB" dirty="0">
                  <a:latin typeface="Avenir Next Medium" panose="020B0503020202020204" pitchFamily="34" charset="0"/>
                </a:rPr>
                <a:t>17 January.</a:t>
              </a:r>
            </a:p>
          </p:txBody>
        </p:sp>
        <p:cxnSp>
          <p:nvCxnSpPr>
            <p:cNvPr id="4" name="Straight Arrow Connector 3"/>
            <p:cNvCxnSpPr/>
            <p:nvPr/>
          </p:nvCxnSpPr>
          <p:spPr>
            <a:xfrm flipH="1">
              <a:off x="3356811" y="1068636"/>
              <a:ext cx="3126253" cy="663315"/>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2947739" y="1608463"/>
              <a:ext cx="3475095" cy="749726"/>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31265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9803E55-2F00-9F49-E6AE-D9FAEFDFE27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0800000">
            <a:off x="2260600" y="126519"/>
            <a:ext cx="7670800" cy="6604962"/>
          </a:xfrm>
        </p:spPr>
      </p:pic>
      <p:grpSp>
        <p:nvGrpSpPr>
          <p:cNvPr id="6" name="Group 5"/>
          <p:cNvGrpSpPr/>
          <p:nvPr/>
        </p:nvGrpSpPr>
        <p:grpSpPr>
          <a:xfrm>
            <a:off x="7186671" y="2170322"/>
            <a:ext cx="2401675" cy="923330"/>
            <a:chOff x="5662670" y="2203373"/>
            <a:chExt cx="2401675" cy="923330"/>
          </a:xfrm>
        </p:grpSpPr>
        <p:sp>
          <p:nvSpPr>
            <p:cNvPr id="2" name="TextBox 1"/>
            <p:cNvSpPr txBox="1"/>
            <p:nvPr/>
          </p:nvSpPr>
          <p:spPr>
            <a:xfrm flipH="1">
              <a:off x="6444866" y="2203373"/>
              <a:ext cx="1619479" cy="923330"/>
            </a:xfrm>
            <a:prstGeom prst="rect">
              <a:avLst/>
            </a:prstGeom>
            <a:noFill/>
          </p:spPr>
          <p:txBody>
            <a:bodyPr wrap="square" rtlCol="0">
              <a:spAutoFit/>
            </a:bodyPr>
            <a:lstStyle/>
            <a:p>
              <a:r>
                <a:rPr lang="en-GB" b="1" dirty="0">
                  <a:solidFill>
                    <a:srgbClr val="FF0000"/>
                  </a:solidFill>
                </a:rPr>
                <a:t>4th British Div</a:t>
              </a:r>
            </a:p>
            <a:p>
              <a:endParaRPr lang="en-GB" b="1" dirty="0">
                <a:solidFill>
                  <a:srgbClr val="FF0000"/>
                </a:solidFill>
              </a:endParaRPr>
            </a:p>
            <a:p>
              <a:r>
                <a:rPr lang="en-GB" b="1" dirty="0">
                  <a:solidFill>
                    <a:srgbClr val="FF0000"/>
                  </a:solidFill>
                </a:rPr>
                <a:t>8th Indian Div</a:t>
              </a:r>
            </a:p>
          </p:txBody>
        </p:sp>
        <p:cxnSp>
          <p:nvCxnSpPr>
            <p:cNvPr id="4" name="Straight Connector 3"/>
            <p:cNvCxnSpPr/>
            <p:nvPr/>
          </p:nvCxnSpPr>
          <p:spPr>
            <a:xfrm>
              <a:off x="5662670" y="2699133"/>
              <a:ext cx="1817783" cy="22033"/>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964397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2057</TotalTime>
  <Words>4526</Words>
  <Application>Microsoft Macintosh PowerPoint</Application>
  <PresentationFormat>Widescreen</PresentationFormat>
  <Paragraphs>425</Paragraphs>
  <Slides>29</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Avenir Next</vt:lpstr>
      <vt:lpstr>Avenir Next Demi Bold</vt:lpstr>
      <vt:lpstr>Avenir Next Medium</vt:lpstr>
      <vt:lpstr>Calibri</vt:lpstr>
      <vt:lpstr>Calibri Light</vt:lpstr>
      <vt:lpstr>TimesLTStd-Roman</vt:lpstr>
      <vt:lpstr>Trajan Pro 3</vt:lpstr>
      <vt:lpstr>Trajan Pro 3 Semibold</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Nigel Montagu</dc:creator>
  <cp:lastModifiedBy>Nigel Montagu</cp:lastModifiedBy>
  <cp:revision>68</cp:revision>
  <cp:lastPrinted>2024-06-20T09:59:49Z</cp:lastPrinted>
  <dcterms:created xsi:type="dcterms:W3CDTF">2022-09-26T18:15:31Z</dcterms:created>
  <dcterms:modified xsi:type="dcterms:W3CDTF">2025-09-15T12:48:45Z</dcterms:modified>
</cp:coreProperties>
</file>